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12"/>
  </p:notesMasterIdLst>
  <p:sldIdLst>
    <p:sldId id="256" r:id="rId2"/>
    <p:sldId id="273" r:id="rId3"/>
    <p:sldId id="272" r:id="rId4"/>
    <p:sldId id="257" r:id="rId5"/>
    <p:sldId id="261" r:id="rId6"/>
    <p:sldId id="274" r:id="rId7"/>
    <p:sldId id="276" r:id="rId8"/>
    <p:sldId id="278" r:id="rId9"/>
    <p:sldId id="268" r:id="rId10"/>
    <p:sldId id="270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0516" autoAdjust="0"/>
  </p:normalViewPr>
  <p:slideViewPr>
    <p:cSldViewPr snapToGrid="0">
      <p:cViewPr varScale="1">
        <p:scale>
          <a:sx n="62" d="100"/>
          <a:sy n="62" d="100"/>
        </p:scale>
        <p:origin x="14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0C92CE-9AF7-4052-8FCA-3D379E919283}" type="doc">
      <dgm:prSet loTypeId="urn:microsoft.com/office/officeart/2005/8/layout/equation2" loCatId="relationship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hu-HU"/>
        </a:p>
      </dgm:t>
    </dgm:pt>
    <dgm:pt modelId="{47C7BBB2-4A2F-4498-8249-9D01BD05A26E}">
      <dgm:prSet phldrT="[Szöveg]"/>
      <dgm:spPr/>
      <dgm:t>
        <a:bodyPr/>
        <a:lstStyle/>
        <a:p>
          <a:r>
            <a:rPr lang="hu-HU" dirty="0" smtClean="0"/>
            <a:t>„társadalmi vállalkozás”  „szociális gazdaság”</a:t>
          </a:r>
          <a:endParaRPr lang="hu-HU" dirty="0"/>
        </a:p>
      </dgm:t>
    </dgm:pt>
    <dgm:pt modelId="{6C752075-1C7E-46E9-8C9F-C91D84526CAB}" type="parTrans" cxnId="{11E00076-2B9C-4453-AE56-E621CC8E5289}">
      <dgm:prSet/>
      <dgm:spPr/>
      <dgm:t>
        <a:bodyPr/>
        <a:lstStyle/>
        <a:p>
          <a:endParaRPr lang="hu-HU"/>
        </a:p>
      </dgm:t>
    </dgm:pt>
    <dgm:pt modelId="{C3AC9378-A008-44D2-AB00-DD34B16462F0}" type="sibTrans" cxnId="{11E00076-2B9C-4453-AE56-E621CC8E5289}">
      <dgm:prSet/>
      <dgm:spPr/>
      <dgm:t>
        <a:bodyPr/>
        <a:lstStyle/>
        <a:p>
          <a:endParaRPr lang="hu-HU"/>
        </a:p>
      </dgm:t>
    </dgm:pt>
    <dgm:pt modelId="{5716609A-A66B-499A-91B8-EF9BD729D3D8}">
      <dgm:prSet phldrT="[Szöveg]"/>
      <dgm:spPr/>
      <dgm:t>
        <a:bodyPr/>
        <a:lstStyle/>
        <a:p>
          <a:r>
            <a:rPr lang="hu-HU" dirty="0" smtClean="0"/>
            <a:t>„szolidáris gazdaság”</a:t>
          </a:r>
          <a:endParaRPr lang="hu-HU" dirty="0"/>
        </a:p>
      </dgm:t>
    </dgm:pt>
    <dgm:pt modelId="{DB9467AF-0EC6-4C45-ABFB-64F085466C4D}" type="parTrans" cxnId="{91E0B46B-BAE7-4D01-872A-860533E35D21}">
      <dgm:prSet/>
      <dgm:spPr/>
      <dgm:t>
        <a:bodyPr/>
        <a:lstStyle/>
        <a:p>
          <a:endParaRPr lang="hu-HU"/>
        </a:p>
      </dgm:t>
    </dgm:pt>
    <dgm:pt modelId="{68427DCD-CE23-4C64-934A-188228098256}" type="sibTrans" cxnId="{91E0B46B-BAE7-4D01-872A-860533E35D21}">
      <dgm:prSet/>
      <dgm:spPr/>
      <dgm:t>
        <a:bodyPr/>
        <a:lstStyle/>
        <a:p>
          <a:endParaRPr lang="hu-HU"/>
        </a:p>
      </dgm:t>
    </dgm:pt>
    <dgm:pt modelId="{1F679E3B-C061-45F4-96EF-C6918086462E}">
      <dgm:prSet phldrT="[Szöveg]"/>
      <dgm:spPr/>
      <dgm:t>
        <a:bodyPr/>
        <a:lstStyle/>
        <a:p>
          <a:r>
            <a:rPr lang="hu-HU" dirty="0" smtClean="0"/>
            <a:t>„szociális és szolidáris gazdaság” </a:t>
          </a:r>
          <a:endParaRPr lang="hu-HU" dirty="0"/>
        </a:p>
      </dgm:t>
    </dgm:pt>
    <dgm:pt modelId="{3FA425C4-6258-439A-820E-4FCE19A2DE1E}" type="parTrans" cxnId="{98EDC5CC-313B-463C-B110-ED7874D71F16}">
      <dgm:prSet/>
      <dgm:spPr/>
      <dgm:t>
        <a:bodyPr/>
        <a:lstStyle/>
        <a:p>
          <a:endParaRPr lang="hu-HU"/>
        </a:p>
      </dgm:t>
    </dgm:pt>
    <dgm:pt modelId="{0CCFC4EF-73C5-47AA-9E00-2DAD7A8E632A}" type="sibTrans" cxnId="{98EDC5CC-313B-463C-B110-ED7874D71F16}">
      <dgm:prSet/>
      <dgm:spPr/>
      <dgm:t>
        <a:bodyPr/>
        <a:lstStyle/>
        <a:p>
          <a:endParaRPr lang="hu-HU"/>
        </a:p>
      </dgm:t>
    </dgm:pt>
    <dgm:pt modelId="{6EF35759-8B7B-4789-87A8-A32C285BE062}" type="pres">
      <dgm:prSet presAssocID="{EA0C92CE-9AF7-4052-8FCA-3D379E9192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87E5586-3922-4632-B4F4-385B409EC1F0}" type="pres">
      <dgm:prSet presAssocID="{EA0C92CE-9AF7-4052-8FCA-3D379E919283}" presName="vNodes" presStyleCnt="0"/>
      <dgm:spPr/>
    </dgm:pt>
    <dgm:pt modelId="{1F169DD4-B66D-45AF-8D05-373B3232BB81}" type="pres">
      <dgm:prSet presAssocID="{47C7BBB2-4A2F-4498-8249-9D01BD05A26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CE3C987-3CF1-4A74-A304-7B2A240BDF75}" type="pres">
      <dgm:prSet presAssocID="{C3AC9378-A008-44D2-AB00-DD34B16462F0}" presName="spacerT" presStyleCnt="0"/>
      <dgm:spPr/>
    </dgm:pt>
    <dgm:pt modelId="{54F10D1A-801C-4496-951E-E95D5D75CFA0}" type="pres">
      <dgm:prSet presAssocID="{C3AC9378-A008-44D2-AB00-DD34B16462F0}" presName="sibTrans" presStyleLbl="sibTrans2D1" presStyleIdx="0" presStyleCnt="2"/>
      <dgm:spPr/>
      <dgm:t>
        <a:bodyPr/>
        <a:lstStyle/>
        <a:p>
          <a:endParaRPr lang="hu-HU"/>
        </a:p>
      </dgm:t>
    </dgm:pt>
    <dgm:pt modelId="{8D162A13-E564-4642-AA5A-A58A0CF3B366}" type="pres">
      <dgm:prSet presAssocID="{C3AC9378-A008-44D2-AB00-DD34B16462F0}" presName="spacerB" presStyleCnt="0"/>
      <dgm:spPr/>
    </dgm:pt>
    <dgm:pt modelId="{EF987A97-1C30-4083-89FF-695FB341C1C8}" type="pres">
      <dgm:prSet presAssocID="{5716609A-A66B-499A-91B8-EF9BD729D3D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C21185E-78EB-4246-8A36-E78EECD15B7D}" type="pres">
      <dgm:prSet presAssocID="{EA0C92CE-9AF7-4052-8FCA-3D379E919283}" presName="sibTransLast" presStyleLbl="sibTrans2D1" presStyleIdx="1" presStyleCnt="2"/>
      <dgm:spPr/>
      <dgm:t>
        <a:bodyPr/>
        <a:lstStyle/>
        <a:p>
          <a:endParaRPr lang="hu-HU"/>
        </a:p>
      </dgm:t>
    </dgm:pt>
    <dgm:pt modelId="{3354C012-6F09-46A0-9F8C-89CDE5AD4D32}" type="pres">
      <dgm:prSet presAssocID="{EA0C92CE-9AF7-4052-8FCA-3D379E919283}" presName="connectorText" presStyleLbl="sibTrans2D1" presStyleIdx="1" presStyleCnt="2"/>
      <dgm:spPr/>
      <dgm:t>
        <a:bodyPr/>
        <a:lstStyle/>
        <a:p>
          <a:endParaRPr lang="hu-HU"/>
        </a:p>
      </dgm:t>
    </dgm:pt>
    <dgm:pt modelId="{BAE7FDF6-061A-41A6-A367-C7E8919F3D6B}" type="pres">
      <dgm:prSet presAssocID="{EA0C92CE-9AF7-4052-8FCA-3D379E919283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8EDC5CC-313B-463C-B110-ED7874D71F16}" srcId="{EA0C92CE-9AF7-4052-8FCA-3D379E919283}" destId="{1F679E3B-C061-45F4-96EF-C6918086462E}" srcOrd="2" destOrd="0" parTransId="{3FA425C4-6258-439A-820E-4FCE19A2DE1E}" sibTransId="{0CCFC4EF-73C5-47AA-9E00-2DAD7A8E632A}"/>
    <dgm:cxn modelId="{109BB63A-E814-4764-89F9-E768D1A43D35}" type="presOf" srcId="{5716609A-A66B-499A-91B8-EF9BD729D3D8}" destId="{EF987A97-1C30-4083-89FF-695FB341C1C8}" srcOrd="0" destOrd="0" presId="urn:microsoft.com/office/officeart/2005/8/layout/equation2"/>
    <dgm:cxn modelId="{A3F5D7A7-70B6-467E-A949-47B0A5401E6F}" type="presOf" srcId="{C3AC9378-A008-44D2-AB00-DD34B16462F0}" destId="{54F10D1A-801C-4496-951E-E95D5D75CFA0}" srcOrd="0" destOrd="0" presId="urn:microsoft.com/office/officeart/2005/8/layout/equation2"/>
    <dgm:cxn modelId="{BA0B1271-051A-42EC-8A7D-EBBA6AFA9AD6}" type="presOf" srcId="{68427DCD-CE23-4C64-934A-188228098256}" destId="{3354C012-6F09-46A0-9F8C-89CDE5AD4D32}" srcOrd="1" destOrd="0" presId="urn:microsoft.com/office/officeart/2005/8/layout/equation2"/>
    <dgm:cxn modelId="{827E53A2-4BFC-443F-84FD-E1C43D2E2084}" type="presOf" srcId="{EA0C92CE-9AF7-4052-8FCA-3D379E919283}" destId="{6EF35759-8B7B-4789-87A8-A32C285BE062}" srcOrd="0" destOrd="0" presId="urn:microsoft.com/office/officeart/2005/8/layout/equation2"/>
    <dgm:cxn modelId="{45630616-D37A-4743-9F95-E02D9840D304}" type="presOf" srcId="{47C7BBB2-4A2F-4498-8249-9D01BD05A26E}" destId="{1F169DD4-B66D-45AF-8D05-373B3232BB81}" srcOrd="0" destOrd="0" presId="urn:microsoft.com/office/officeart/2005/8/layout/equation2"/>
    <dgm:cxn modelId="{6BF4713C-581B-41D8-98E3-6AB3F7BEA69B}" type="presOf" srcId="{68427DCD-CE23-4C64-934A-188228098256}" destId="{0C21185E-78EB-4246-8A36-E78EECD15B7D}" srcOrd="0" destOrd="0" presId="urn:microsoft.com/office/officeart/2005/8/layout/equation2"/>
    <dgm:cxn modelId="{91E0B46B-BAE7-4D01-872A-860533E35D21}" srcId="{EA0C92CE-9AF7-4052-8FCA-3D379E919283}" destId="{5716609A-A66B-499A-91B8-EF9BD729D3D8}" srcOrd="1" destOrd="0" parTransId="{DB9467AF-0EC6-4C45-ABFB-64F085466C4D}" sibTransId="{68427DCD-CE23-4C64-934A-188228098256}"/>
    <dgm:cxn modelId="{11E00076-2B9C-4453-AE56-E621CC8E5289}" srcId="{EA0C92CE-9AF7-4052-8FCA-3D379E919283}" destId="{47C7BBB2-4A2F-4498-8249-9D01BD05A26E}" srcOrd="0" destOrd="0" parTransId="{6C752075-1C7E-46E9-8C9F-C91D84526CAB}" sibTransId="{C3AC9378-A008-44D2-AB00-DD34B16462F0}"/>
    <dgm:cxn modelId="{152FA4B3-2A0C-4398-BD46-AE67A9161154}" type="presOf" srcId="{1F679E3B-C061-45F4-96EF-C6918086462E}" destId="{BAE7FDF6-061A-41A6-A367-C7E8919F3D6B}" srcOrd="0" destOrd="0" presId="urn:microsoft.com/office/officeart/2005/8/layout/equation2"/>
    <dgm:cxn modelId="{DD328C94-F7DF-4E60-BF28-E30300E0FB5D}" type="presParOf" srcId="{6EF35759-8B7B-4789-87A8-A32C285BE062}" destId="{F87E5586-3922-4632-B4F4-385B409EC1F0}" srcOrd="0" destOrd="0" presId="urn:microsoft.com/office/officeart/2005/8/layout/equation2"/>
    <dgm:cxn modelId="{0EB711AB-D057-4F57-AAED-1EE526C8C0C0}" type="presParOf" srcId="{F87E5586-3922-4632-B4F4-385B409EC1F0}" destId="{1F169DD4-B66D-45AF-8D05-373B3232BB81}" srcOrd="0" destOrd="0" presId="urn:microsoft.com/office/officeart/2005/8/layout/equation2"/>
    <dgm:cxn modelId="{8C9B81C4-202F-4DEC-97D6-3460E7074233}" type="presParOf" srcId="{F87E5586-3922-4632-B4F4-385B409EC1F0}" destId="{ACE3C987-3CF1-4A74-A304-7B2A240BDF75}" srcOrd="1" destOrd="0" presId="urn:microsoft.com/office/officeart/2005/8/layout/equation2"/>
    <dgm:cxn modelId="{799A5BB0-6AE0-48C2-A437-BA5E218B91BC}" type="presParOf" srcId="{F87E5586-3922-4632-B4F4-385B409EC1F0}" destId="{54F10D1A-801C-4496-951E-E95D5D75CFA0}" srcOrd="2" destOrd="0" presId="urn:microsoft.com/office/officeart/2005/8/layout/equation2"/>
    <dgm:cxn modelId="{3BC344D8-CAE8-4C4B-ACDD-F7DA63BF33E2}" type="presParOf" srcId="{F87E5586-3922-4632-B4F4-385B409EC1F0}" destId="{8D162A13-E564-4642-AA5A-A58A0CF3B366}" srcOrd="3" destOrd="0" presId="urn:microsoft.com/office/officeart/2005/8/layout/equation2"/>
    <dgm:cxn modelId="{17BCC7D0-6393-4A66-B16C-C8B03E23238A}" type="presParOf" srcId="{F87E5586-3922-4632-B4F4-385B409EC1F0}" destId="{EF987A97-1C30-4083-89FF-695FB341C1C8}" srcOrd="4" destOrd="0" presId="urn:microsoft.com/office/officeart/2005/8/layout/equation2"/>
    <dgm:cxn modelId="{147CA1CD-D587-4100-BDB6-ACA7BA2AF91A}" type="presParOf" srcId="{6EF35759-8B7B-4789-87A8-A32C285BE062}" destId="{0C21185E-78EB-4246-8A36-E78EECD15B7D}" srcOrd="1" destOrd="0" presId="urn:microsoft.com/office/officeart/2005/8/layout/equation2"/>
    <dgm:cxn modelId="{62EBD50A-9F33-4EE3-8126-808FB57C8461}" type="presParOf" srcId="{0C21185E-78EB-4246-8A36-E78EECD15B7D}" destId="{3354C012-6F09-46A0-9F8C-89CDE5AD4D32}" srcOrd="0" destOrd="0" presId="urn:microsoft.com/office/officeart/2005/8/layout/equation2"/>
    <dgm:cxn modelId="{06E629BF-2C37-49FA-942B-A7D6AF0A2144}" type="presParOf" srcId="{6EF35759-8B7B-4789-87A8-A32C285BE062}" destId="{BAE7FDF6-061A-41A6-A367-C7E8919F3D6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69DD4-B66D-45AF-8D05-373B3232BB81}">
      <dsp:nvSpPr>
        <dsp:cNvPr id="0" name=""/>
        <dsp:cNvSpPr/>
      </dsp:nvSpPr>
      <dsp:spPr>
        <a:xfrm>
          <a:off x="906442" y="267"/>
          <a:ext cx="1968449" cy="1968449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„társadalmi vállalkozás”  „szociális gazdaság”</a:t>
          </a:r>
          <a:endParaRPr lang="hu-HU" sz="2200" kern="1200" dirty="0"/>
        </a:p>
      </dsp:txBody>
      <dsp:txXfrm>
        <a:off x="1194715" y="288540"/>
        <a:ext cx="1391903" cy="1391903"/>
      </dsp:txXfrm>
    </dsp:sp>
    <dsp:sp modelId="{54F10D1A-801C-4496-951E-E95D5D75CFA0}">
      <dsp:nvSpPr>
        <dsp:cNvPr id="0" name=""/>
        <dsp:cNvSpPr/>
      </dsp:nvSpPr>
      <dsp:spPr>
        <a:xfrm>
          <a:off x="1319817" y="2128554"/>
          <a:ext cx="1141700" cy="1141700"/>
        </a:xfrm>
        <a:prstGeom prst="mathPlus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kern="1200"/>
        </a:p>
      </dsp:txBody>
      <dsp:txXfrm>
        <a:off x="1471149" y="2565140"/>
        <a:ext cx="839036" cy="268528"/>
      </dsp:txXfrm>
    </dsp:sp>
    <dsp:sp modelId="{EF987A97-1C30-4083-89FF-695FB341C1C8}">
      <dsp:nvSpPr>
        <dsp:cNvPr id="0" name=""/>
        <dsp:cNvSpPr/>
      </dsp:nvSpPr>
      <dsp:spPr>
        <a:xfrm>
          <a:off x="906442" y="3430093"/>
          <a:ext cx="1968449" cy="1968449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„szolidáris gazdaság”</a:t>
          </a:r>
          <a:endParaRPr lang="hu-HU" sz="2200" kern="1200" dirty="0"/>
        </a:p>
      </dsp:txBody>
      <dsp:txXfrm>
        <a:off x="1194715" y="3718366"/>
        <a:ext cx="1391903" cy="1391903"/>
      </dsp:txXfrm>
    </dsp:sp>
    <dsp:sp modelId="{0C21185E-78EB-4246-8A36-E78EECD15B7D}">
      <dsp:nvSpPr>
        <dsp:cNvPr id="0" name=""/>
        <dsp:cNvSpPr/>
      </dsp:nvSpPr>
      <dsp:spPr>
        <a:xfrm>
          <a:off x="3170159" y="2333273"/>
          <a:ext cx="625966" cy="732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634168"/>
            <a:satOff val="0"/>
            <a:lumOff val="390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kern="1200"/>
        </a:p>
      </dsp:txBody>
      <dsp:txXfrm>
        <a:off x="3170159" y="2479726"/>
        <a:ext cx="438176" cy="439357"/>
      </dsp:txXfrm>
    </dsp:sp>
    <dsp:sp modelId="{BAE7FDF6-061A-41A6-A367-C7E8919F3D6B}">
      <dsp:nvSpPr>
        <dsp:cNvPr id="0" name=""/>
        <dsp:cNvSpPr/>
      </dsp:nvSpPr>
      <dsp:spPr>
        <a:xfrm>
          <a:off x="4055961" y="730955"/>
          <a:ext cx="3936898" cy="3936898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700" kern="1200" dirty="0" smtClean="0"/>
            <a:t>„szociális és szolidáris gazdaság” </a:t>
          </a:r>
          <a:endParaRPr lang="hu-HU" sz="4700" kern="1200" dirty="0"/>
        </a:p>
      </dsp:txBody>
      <dsp:txXfrm>
        <a:off x="4632506" y="1307500"/>
        <a:ext cx="2783808" cy="2783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2FB0A-4CEF-443B-A0C3-5BCC80EBC8C4}" type="datetimeFigureOut">
              <a:rPr lang="hu-HU" smtClean="0"/>
              <a:t>2021. 12. 09.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5106B-BC49-4B16-BACA-88E255929E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6106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Marie Curie ITN RegPol2 projekt: „</a:t>
            </a:r>
            <a:r>
              <a:rPr lang="en-US" dirty="0" smtClean="0"/>
              <a:t>Socio-economic and Political Responses to Regional </a:t>
            </a:r>
            <a:r>
              <a:rPr lang="en-US" dirty="0" err="1" smtClean="0"/>
              <a:t>Polarisation</a:t>
            </a:r>
            <a:r>
              <a:rPr lang="en-US" dirty="0" smtClean="0"/>
              <a:t> in Central and Eastern Europe</a:t>
            </a:r>
            <a:r>
              <a:rPr lang="hu-HU" dirty="0" smtClean="0"/>
              <a:t>”</a:t>
            </a:r>
            <a:r>
              <a:rPr lang="en-US" dirty="0" smtClean="0"/>
              <a:t> </a:t>
            </a:r>
            <a:endParaRPr lang="hu-HU" dirty="0" smtClean="0"/>
          </a:p>
          <a:p>
            <a:r>
              <a:rPr lang="hu-HU" dirty="0" smtClean="0"/>
              <a:t>2014-2017</a:t>
            </a:r>
          </a:p>
          <a:p>
            <a:r>
              <a:rPr lang="hu-HU" dirty="0" smtClean="0"/>
              <a:t>13 doktorandusz + 3 </a:t>
            </a:r>
            <a:r>
              <a:rPr lang="hu-HU" dirty="0" err="1" smtClean="0"/>
              <a:t>posztdok</a:t>
            </a:r>
            <a:endParaRPr lang="hu-HU" dirty="0" smtClean="0"/>
          </a:p>
          <a:p>
            <a:r>
              <a:rPr lang="hu-HU" dirty="0" smtClean="0"/>
              <a:t>Lead partner: </a:t>
            </a:r>
            <a:r>
              <a:rPr lang="nn-NO" dirty="0" smtClean="0"/>
              <a:t>Leibniz Institute for Regional Geography</a:t>
            </a:r>
            <a:r>
              <a:rPr lang="hu-HU" dirty="0" smtClean="0"/>
              <a:t> (</a:t>
            </a:r>
            <a:r>
              <a:rPr lang="hu-HU" dirty="0" err="1" smtClean="0"/>
              <a:t>IfL</a:t>
            </a:r>
            <a:r>
              <a:rPr lang="hu-HU" dirty="0" smtClean="0"/>
              <a:t>) </a:t>
            </a:r>
          </a:p>
          <a:p>
            <a:r>
              <a:rPr lang="hu-HU" dirty="0" smtClean="0"/>
              <a:t>WP3/ESR11: A társadalmi vállalkozások szerepe a vidékfejlesztésben (Magyarország-Németország)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5106B-BC49-4B16-BACA-88E255929E7B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708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Látogatás Budapesten</a:t>
            </a:r>
            <a:r>
              <a:rPr lang="hu-HU" baseline="0" dirty="0" smtClean="0"/>
              <a:t> működő társadalmi vállalkozásokhoz</a:t>
            </a:r>
          </a:p>
          <a:p>
            <a:r>
              <a:rPr lang="hu-HU" baseline="0" dirty="0" err="1" smtClean="0"/>
              <a:t>Scientific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pitching</a:t>
            </a:r>
            <a:r>
              <a:rPr lang="hu-HU" baseline="0" dirty="0" smtClean="0"/>
              <a:t> és </a:t>
            </a:r>
            <a:r>
              <a:rPr lang="hu-HU" baseline="0" dirty="0" err="1" smtClean="0"/>
              <a:t>poster</a:t>
            </a:r>
            <a:r>
              <a:rPr lang="hu-HU" baseline="0" dirty="0" smtClean="0"/>
              <a:t> szekció </a:t>
            </a:r>
          </a:p>
          <a:p>
            <a:r>
              <a:rPr lang="hu-HU" baseline="0" dirty="0" err="1" smtClean="0"/>
              <a:t>Stakeholder</a:t>
            </a:r>
            <a:r>
              <a:rPr lang="hu-HU" baseline="0" dirty="0" smtClean="0"/>
              <a:t> kerekasztal </a:t>
            </a:r>
          </a:p>
          <a:p>
            <a:r>
              <a:rPr lang="hu-HU" baseline="0" dirty="0" smtClean="0"/>
              <a:t>Szekciók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5106B-BC49-4B16-BACA-88E255929E7B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4039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5106B-BC49-4B16-BACA-88E255929E7B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2013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Dél-Amerikából induló, kortárs társadalmi mozgalom</a:t>
            </a:r>
          </a:p>
          <a:p>
            <a:r>
              <a:rPr lang="hu-HU" dirty="0" smtClean="0"/>
              <a:t>a végtelen felhalmozás kényszerének ellenálló, a gazdasági demokrácia és ökológiai fenntarthatóság elvei szerint működő gazdasági együttműködésekre vonatkozik (Gagyi, Kiss és Mihály 2020: 295)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5106B-BC49-4B16-BACA-88E255929E7B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7129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2001 </a:t>
            </a:r>
            <a:r>
              <a:rPr lang="hu-HU" dirty="0" err="1" smtClean="0"/>
              <a:t>NEsST</a:t>
            </a:r>
            <a:r>
              <a:rPr lang="hu-HU" dirty="0" smtClean="0"/>
              <a:t>, 2006 </a:t>
            </a:r>
            <a:r>
              <a:rPr lang="hu-HU" dirty="0" err="1" smtClean="0"/>
              <a:t>Ashoka</a:t>
            </a:r>
            <a:endParaRPr lang="hu-HU" dirty="0" smtClean="0"/>
          </a:p>
          <a:p>
            <a:r>
              <a:rPr lang="hu-HU" dirty="0" smtClean="0"/>
              <a:t>2004: EU csatlakozás </a:t>
            </a:r>
          </a:p>
          <a:p>
            <a:r>
              <a:rPr lang="hu-HU" dirty="0" smtClean="0"/>
              <a:t>Szakpolitika: az 1990-es évektől</a:t>
            </a:r>
            <a:r>
              <a:rPr lang="hu-HU" baseline="0" dirty="0" smtClean="0"/>
              <a:t> SSE, SI, SE </a:t>
            </a:r>
            <a:r>
              <a:rPr lang="hu-HU" baseline="0" dirty="0" smtClean="0">
                <a:sym typeface="Wingdings" panose="05000000000000000000" pitchFamily="2" charset="2"/>
              </a:rPr>
              <a:t> hozzájárulhat az EU kohéziós politikájához a tartós munkanélküliek foglalkoztatásával és a közszolgáltatások (pl. közösségi közlekedés, oktatás, </a:t>
            </a:r>
            <a:r>
              <a:rPr lang="hu-HU" baseline="0" dirty="0" err="1" smtClean="0">
                <a:sym typeface="Wingdings" panose="05000000000000000000" pitchFamily="2" charset="2"/>
              </a:rPr>
              <a:t>eü</a:t>
            </a:r>
            <a:r>
              <a:rPr lang="hu-HU" baseline="0" dirty="0" smtClean="0">
                <a:sym typeface="Wingdings" panose="05000000000000000000" pitchFamily="2" charset="2"/>
              </a:rPr>
              <a:t>, idősgondozás)</a:t>
            </a:r>
          </a:p>
          <a:p>
            <a:r>
              <a:rPr lang="hu-HU" baseline="0" dirty="0" smtClean="0">
                <a:sym typeface="Wingdings" panose="05000000000000000000" pitchFamily="2" charset="2"/>
              </a:rPr>
              <a:t>A TV-ok megjelenése KKE-</a:t>
            </a:r>
            <a:r>
              <a:rPr lang="hu-HU" baseline="0" dirty="0" err="1" smtClean="0">
                <a:sym typeface="Wingdings" panose="05000000000000000000" pitchFamily="2" charset="2"/>
              </a:rPr>
              <a:t>ban</a:t>
            </a:r>
            <a:r>
              <a:rPr lang="hu-HU" baseline="0" dirty="0" smtClean="0">
                <a:sym typeface="Wingdings" panose="05000000000000000000" pitchFamily="2" charset="2"/>
              </a:rPr>
              <a:t> jellemzően az EU szakpolitikákhoz és a nemzetközi fejlesztő szervezetekhez kötődik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Leś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2009,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Srbijanko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Korunovska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Bashevska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2016,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Vidović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Rakin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2017)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 neoliberális fejlesztéspolitikához illeszkedve a támogatási források széleskörben elérhetőek a TV-ok létrehozására, DE ezek projekt-alapú források és elvárás: a TV-ok növekvő mértékben „függetlenedjenek” a fejlesztési forrásoktól</a:t>
            </a:r>
            <a:endParaRPr lang="hu-HU" baseline="0" dirty="0" smtClean="0">
              <a:sym typeface="Wingdings" panose="05000000000000000000" pitchFamily="2" charset="2"/>
            </a:endParaRP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5106B-BC49-4B16-BACA-88E255929E7B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6818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 a narratíva a nyugat-európai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országok szimbolikus felsőbbrendűségére – kulturális hegemóniájára- épít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Hidegháborús ideológia öröksége: a „demokrácia”, „piac”, „civil társadalom” univerzalitását feltételezzük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Állam-civil szervezetek kapcsolatrendszere: </a:t>
            </a:r>
            <a:r>
              <a:rPr lang="hu-H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klientalizmusra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épül, hasonlóan más fél-perifériás országokhoz: azok az országok, amik nem kérdőjelezik meg a fennálló hatalmi </a:t>
            </a:r>
            <a:r>
              <a:rPr lang="hu-H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rsz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 jobb hozzáféréssel rendelkeznek a pénzügyi erőforrásokhoz (lásd magyar civil szektor polarizálódása)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5106B-BC49-4B16-BACA-88E255929E7B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5693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5106B-BC49-4B16-BACA-88E255929E7B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252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133A4-FC8A-4CD3-9103-AC94792DFD7B}" type="datetimeFigureOut">
              <a:rPr lang="hu-HU" smtClean="0"/>
              <a:t>2021. 12. 09.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9477-C970-4522-81E8-0F3F13ADF8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783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133A4-FC8A-4CD3-9103-AC94792DFD7B}" type="datetimeFigureOut">
              <a:rPr lang="hu-HU" smtClean="0"/>
              <a:t>2021. 12. 09.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9477-C970-4522-81E8-0F3F13ADF8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087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133A4-FC8A-4CD3-9103-AC94792DFD7B}" type="datetimeFigureOut">
              <a:rPr lang="hu-HU" smtClean="0"/>
              <a:t>2021. 12. 09.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9477-C970-4522-81E8-0F3F13ADF8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570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133A4-FC8A-4CD3-9103-AC94792DFD7B}" type="datetimeFigureOut">
              <a:rPr lang="hu-HU" smtClean="0"/>
              <a:t>2021. 12. 09.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9477-C970-4522-81E8-0F3F13ADF8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361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133A4-FC8A-4CD3-9103-AC94792DFD7B}" type="datetimeFigureOut">
              <a:rPr lang="hu-HU" smtClean="0"/>
              <a:t>2021. 12. 09.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9477-C970-4522-81E8-0F3F13ADF8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772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133A4-FC8A-4CD3-9103-AC94792DFD7B}" type="datetimeFigureOut">
              <a:rPr lang="hu-HU" smtClean="0"/>
              <a:t>2021. 12. 09.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9477-C970-4522-81E8-0F3F13ADF8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260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133A4-FC8A-4CD3-9103-AC94792DFD7B}" type="datetimeFigureOut">
              <a:rPr lang="hu-HU" smtClean="0"/>
              <a:t>2021. 12. 09.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9477-C970-4522-81E8-0F3F13ADF8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3654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133A4-FC8A-4CD3-9103-AC94792DFD7B}" type="datetimeFigureOut">
              <a:rPr lang="hu-HU" smtClean="0"/>
              <a:t>2021. 12. 09.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9477-C970-4522-81E8-0F3F13ADF8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620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133A4-FC8A-4CD3-9103-AC94792DFD7B}" type="datetimeFigureOut">
              <a:rPr lang="hu-HU" smtClean="0"/>
              <a:t>2021. 12. 09.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9477-C970-4522-81E8-0F3F13ADF8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846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133A4-FC8A-4CD3-9103-AC94792DFD7B}" type="datetimeFigureOut">
              <a:rPr lang="hu-HU" smtClean="0"/>
              <a:t>2021. 12. 09.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9477-C970-4522-81E8-0F3F13ADF8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481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133A4-FC8A-4CD3-9103-AC94792DFD7B}" type="datetimeFigureOut">
              <a:rPr lang="hu-HU" smtClean="0"/>
              <a:t>2021. 12. 09.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9477-C970-4522-81E8-0F3F13ADF8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58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133A4-FC8A-4CD3-9103-AC94792DFD7B}" type="datetimeFigureOut">
              <a:rPr lang="hu-HU" smtClean="0"/>
              <a:t>2021. 12. 09.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29477-C970-4522-81E8-0F3F13ADF8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161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g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dirty="0"/>
              <a:t> A szociális és szolidáris gazdaság </a:t>
            </a:r>
            <a:r>
              <a:rPr lang="hu-HU" dirty="0" smtClean="0"/>
              <a:t>alapfogalmai – </a:t>
            </a:r>
            <a:r>
              <a:rPr lang="hu-HU" dirty="0" err="1" smtClean="0"/>
              <a:t>közép-kelet</a:t>
            </a:r>
            <a:r>
              <a:rPr lang="hu-HU" dirty="0" smtClean="0"/>
              <a:t> európai nézőpontból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Kiss Julianna, PhD (szociológia), Budapesti </a:t>
            </a:r>
            <a:r>
              <a:rPr lang="hu-HU" dirty="0" err="1" smtClean="0"/>
              <a:t>Corvinus</a:t>
            </a:r>
            <a:r>
              <a:rPr lang="hu-HU" dirty="0" smtClean="0"/>
              <a:t> Egyetem</a:t>
            </a:r>
          </a:p>
          <a:p>
            <a:r>
              <a:rPr lang="hu-HU" dirty="0" smtClean="0"/>
              <a:t>Mihály Melinda, PhD </a:t>
            </a:r>
            <a:r>
              <a:rPr lang="hu-HU" dirty="0"/>
              <a:t>(földrajztudomány</a:t>
            </a:r>
            <a:r>
              <a:rPr lang="hu-HU" dirty="0" smtClean="0"/>
              <a:t>), tudományos </a:t>
            </a:r>
            <a:r>
              <a:rPr lang="hu-HU" dirty="0"/>
              <a:t>segédmunkatárs</a:t>
            </a:r>
            <a:r>
              <a:rPr lang="hu-HU" dirty="0" smtClean="0"/>
              <a:t>, KRTK </a:t>
            </a:r>
            <a:r>
              <a:rPr lang="hu-HU" dirty="0"/>
              <a:t>RKI Alföldi Tudományos Osztály (ATO), Békéscsaba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98" y="4792362"/>
            <a:ext cx="1972429" cy="197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0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15697"/>
            <a:ext cx="10515600" cy="1325563"/>
          </a:xfrm>
        </p:spPr>
        <p:txBody>
          <a:bodyPr/>
          <a:lstStyle/>
          <a:p>
            <a:r>
              <a:rPr lang="hu-HU" dirty="0"/>
              <a:t>Kapcsolódó kutatási projektek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5359064"/>
          </a:xfrm>
        </p:spPr>
        <p:txBody>
          <a:bodyPr>
            <a:normAutofit fontScale="92500" lnSpcReduction="10000"/>
          </a:bodyPr>
          <a:lstStyle/>
          <a:p>
            <a:r>
              <a:rPr lang="hu-HU" sz="1900" dirty="0" smtClean="0"/>
              <a:t>RegPol2 projekt </a:t>
            </a:r>
          </a:p>
          <a:p>
            <a:pPr lvl="1"/>
            <a:r>
              <a:rPr lang="en-US" sz="1300" dirty="0" err="1"/>
              <a:t>Mihály</a:t>
            </a:r>
            <a:r>
              <a:rPr lang="en-US" sz="1300" dirty="0"/>
              <a:t>, M. (2018). Rural social and solidarity economy initiatives from Central and Eastern Europe – In the contexts of </a:t>
            </a:r>
            <a:r>
              <a:rPr lang="en-US" sz="1300" dirty="0" err="1"/>
              <a:t>peripheralisation</a:t>
            </a:r>
            <a:r>
              <a:rPr lang="en-US" sz="1300" dirty="0"/>
              <a:t> to what extent may participation be a reality? In Selected conference papers of the 3rd EMES-Polanyi International Seminar “Welfare societies in transition”</a:t>
            </a:r>
            <a:endParaRPr lang="hu-HU" sz="1300" dirty="0"/>
          </a:p>
          <a:p>
            <a:pPr lvl="1"/>
            <a:r>
              <a:rPr lang="en-US" sz="1300" dirty="0" err="1"/>
              <a:t>Mihály</a:t>
            </a:r>
            <a:r>
              <a:rPr lang="en-US" sz="1300" dirty="0"/>
              <a:t>, M. (2019). “Opposing </a:t>
            </a:r>
            <a:r>
              <a:rPr lang="en-US" sz="1300" dirty="0" err="1"/>
              <a:t>Peripheralization</a:t>
            </a:r>
            <a:r>
              <a:rPr lang="en-US" sz="1300" dirty="0"/>
              <a:t>?”. In ACME: An International Journal for Critical Geographies 18 (2), 551-75 </a:t>
            </a:r>
            <a:r>
              <a:rPr lang="en-US" sz="1300" i="1" dirty="0"/>
              <a:t>https://acme-journal.org/index.php/acme/article/view/1559</a:t>
            </a:r>
            <a:endParaRPr lang="hu-HU" sz="1300" dirty="0"/>
          </a:p>
          <a:p>
            <a:pPr lvl="1"/>
            <a:r>
              <a:rPr lang="en-US" sz="1300" dirty="0" err="1"/>
              <a:t>Mihály</a:t>
            </a:r>
            <a:r>
              <a:rPr lang="en-US" sz="1300" dirty="0"/>
              <a:t>, M. (2021). Autonomy and empowerment: Social and solidarity economy initiatives and local development in </a:t>
            </a:r>
            <a:r>
              <a:rPr lang="en-US" sz="1300" dirty="0" err="1"/>
              <a:t>peripheralised</a:t>
            </a:r>
            <a:r>
              <a:rPr lang="en-US" sz="1300" dirty="0"/>
              <a:t> areas of Germany and Hungary. PhD dissertation, Leipzig University, Institute of Geography, Faculty of Physics and Earth Sciences, </a:t>
            </a:r>
            <a:r>
              <a:rPr lang="en-US" sz="1300" dirty="0" smtClean="0"/>
              <a:t>Leipzig</a:t>
            </a:r>
            <a:endParaRPr lang="hu-HU" sz="1500" dirty="0" smtClean="0"/>
          </a:p>
          <a:p>
            <a:r>
              <a:rPr lang="hu-HU" sz="1900" dirty="0" err="1" smtClean="0"/>
              <a:t>Mapping</a:t>
            </a:r>
            <a:r>
              <a:rPr lang="hu-HU" sz="1900" dirty="0" smtClean="0"/>
              <a:t> </a:t>
            </a:r>
            <a:r>
              <a:rPr lang="hu-HU" sz="1900" dirty="0" err="1"/>
              <a:t>Study</a:t>
            </a:r>
            <a:r>
              <a:rPr lang="hu-HU" sz="1900" dirty="0"/>
              <a:t> (2018-2019)</a:t>
            </a:r>
          </a:p>
          <a:p>
            <a:pPr lvl="1"/>
            <a:r>
              <a:rPr lang="hu-HU" sz="1100" dirty="0"/>
              <a:t>Kiss, J; </a:t>
            </a:r>
            <a:r>
              <a:rPr lang="hu-HU" sz="1100" u="sng" dirty="0"/>
              <a:t>Mihály, M</a:t>
            </a:r>
            <a:r>
              <a:rPr lang="hu-HU" sz="1100" dirty="0"/>
              <a:t>: A szociális és szolidáris gazdaság intézményi fejlődése és jelenlegi helyzete Magyarországon. FORDULAT 27 : 1 pp. 299-324. , 26 p. (2020) </a:t>
            </a:r>
          </a:p>
          <a:p>
            <a:pPr lvl="1"/>
            <a:r>
              <a:rPr lang="hu-HU" sz="1100" dirty="0"/>
              <a:t>Kiss, J; </a:t>
            </a:r>
            <a:r>
              <a:rPr lang="hu-HU" sz="1100" u="sng" dirty="0"/>
              <a:t>Mihály, M</a:t>
            </a:r>
            <a:r>
              <a:rPr lang="hu-HU" sz="1100" dirty="0"/>
              <a:t>: </a:t>
            </a:r>
            <a:r>
              <a:rPr lang="hu-HU" sz="1100" dirty="0" err="1"/>
              <a:t>Social</a:t>
            </a:r>
            <a:r>
              <a:rPr lang="hu-HU" sz="1100" dirty="0"/>
              <a:t> </a:t>
            </a:r>
            <a:r>
              <a:rPr lang="hu-HU" sz="1100" dirty="0" err="1"/>
              <a:t>Enterprises</a:t>
            </a:r>
            <a:r>
              <a:rPr lang="hu-HU" sz="1100" dirty="0"/>
              <a:t> And </a:t>
            </a:r>
            <a:r>
              <a:rPr lang="hu-HU" sz="1100" dirty="0" err="1"/>
              <a:t>Their</a:t>
            </a:r>
            <a:r>
              <a:rPr lang="hu-HU" sz="1100" dirty="0"/>
              <a:t> </a:t>
            </a:r>
            <a:r>
              <a:rPr lang="hu-HU" sz="1100" dirty="0" err="1"/>
              <a:t>Ecosystems</a:t>
            </a:r>
            <a:r>
              <a:rPr lang="hu-HU" sz="1100" dirty="0"/>
              <a:t> In Europe. </a:t>
            </a:r>
            <a:r>
              <a:rPr lang="hu-HU" sz="1100" dirty="0" err="1"/>
              <a:t>Updated</a:t>
            </a:r>
            <a:r>
              <a:rPr lang="hu-HU" sz="1100" dirty="0"/>
              <a:t> Country </a:t>
            </a:r>
            <a:r>
              <a:rPr lang="hu-HU" sz="1100" dirty="0" err="1"/>
              <a:t>Report</a:t>
            </a:r>
            <a:r>
              <a:rPr lang="hu-HU" sz="1100" dirty="0"/>
              <a:t>: Hungary. Luxembourg, Luxemburg : </a:t>
            </a:r>
            <a:r>
              <a:rPr lang="hu-HU" sz="1100" dirty="0" err="1"/>
              <a:t>Publications</a:t>
            </a:r>
            <a:r>
              <a:rPr lang="hu-HU" sz="1100" dirty="0"/>
              <a:t> Office of </a:t>
            </a:r>
            <a:r>
              <a:rPr lang="hu-HU" sz="1100" dirty="0" err="1"/>
              <a:t>the</a:t>
            </a:r>
            <a:r>
              <a:rPr lang="hu-HU" sz="1100" dirty="0"/>
              <a:t> European Union (2019) , 115 p. </a:t>
            </a:r>
          </a:p>
          <a:p>
            <a:r>
              <a:rPr lang="hu-HU" sz="1900" dirty="0"/>
              <a:t>Cost </a:t>
            </a:r>
            <a:r>
              <a:rPr lang="hu-HU" sz="1900" dirty="0" err="1"/>
              <a:t>Empower</a:t>
            </a:r>
            <a:r>
              <a:rPr lang="hu-HU" sz="1900" dirty="0"/>
              <a:t>-SE (2018-2021) – co-</a:t>
            </a:r>
            <a:r>
              <a:rPr lang="hu-HU" sz="1900" dirty="0" err="1"/>
              <a:t>leader</a:t>
            </a:r>
            <a:r>
              <a:rPr lang="hu-HU" sz="1900" dirty="0"/>
              <a:t>, WP1</a:t>
            </a:r>
          </a:p>
          <a:p>
            <a:pPr lvl="1"/>
            <a:r>
              <a:rPr lang="hu-HU" sz="1100" dirty="0" err="1"/>
              <a:t>Baturina</a:t>
            </a:r>
            <a:r>
              <a:rPr lang="hu-HU" sz="1100" dirty="0"/>
              <a:t>, D; </a:t>
            </a:r>
            <a:r>
              <a:rPr lang="hu-HU" sz="1100" u="sng" dirty="0"/>
              <a:t>Mihály, M</a:t>
            </a:r>
            <a:r>
              <a:rPr lang="hu-HU" sz="1100" dirty="0"/>
              <a:t>; Haska, E; </a:t>
            </a:r>
            <a:r>
              <a:rPr lang="hu-HU" sz="1100" dirty="0" err="1"/>
              <a:t>Ciepielewska-Kowalik</a:t>
            </a:r>
            <a:r>
              <a:rPr lang="hu-HU" sz="1100" dirty="0"/>
              <a:t>, A; Kiss, J; </a:t>
            </a:r>
            <a:r>
              <a:rPr lang="hu-HU" sz="1100" dirty="0" err="1"/>
              <a:t>Agolli</a:t>
            </a:r>
            <a:r>
              <a:rPr lang="hu-HU" sz="1100" dirty="0"/>
              <a:t>, A; </a:t>
            </a:r>
            <a:r>
              <a:rPr lang="hu-HU" sz="1100" dirty="0" err="1"/>
              <a:t>Bashevska</a:t>
            </a:r>
            <a:r>
              <a:rPr lang="hu-HU" sz="1100" dirty="0"/>
              <a:t>, M; </a:t>
            </a:r>
            <a:r>
              <a:rPr lang="hu-HU" sz="1100" dirty="0" err="1"/>
              <a:t>Srbijanko</a:t>
            </a:r>
            <a:r>
              <a:rPr lang="hu-HU" sz="1100" dirty="0"/>
              <a:t>, J K; </a:t>
            </a:r>
            <a:r>
              <a:rPr lang="hu-HU" sz="1100" dirty="0" err="1"/>
              <a:t>Rakin</a:t>
            </a:r>
            <a:r>
              <a:rPr lang="hu-HU" sz="1100" dirty="0"/>
              <a:t>, D; </a:t>
            </a:r>
            <a:r>
              <a:rPr lang="hu-HU" sz="1100" dirty="0" err="1"/>
              <a:t>Radojičić</a:t>
            </a:r>
            <a:r>
              <a:rPr lang="hu-HU" sz="1100" dirty="0"/>
              <a:t>, V: The </a:t>
            </a:r>
            <a:r>
              <a:rPr lang="hu-HU" sz="1100" dirty="0" err="1"/>
              <a:t>Role</a:t>
            </a:r>
            <a:r>
              <a:rPr lang="hu-HU" sz="1100" dirty="0"/>
              <a:t> of </a:t>
            </a:r>
            <a:r>
              <a:rPr lang="hu-HU" sz="1100" dirty="0" err="1"/>
              <a:t>External</a:t>
            </a:r>
            <a:r>
              <a:rPr lang="hu-HU" sz="1100" dirty="0"/>
              <a:t> </a:t>
            </a:r>
            <a:r>
              <a:rPr lang="hu-HU" sz="1100" dirty="0" err="1"/>
              <a:t>Financing</a:t>
            </a:r>
            <a:r>
              <a:rPr lang="hu-HU" sz="1100" dirty="0"/>
              <a:t> in </a:t>
            </a:r>
            <a:r>
              <a:rPr lang="hu-HU" sz="1100" dirty="0" err="1"/>
              <a:t>the</a:t>
            </a:r>
            <a:r>
              <a:rPr lang="hu-HU" sz="1100" dirty="0"/>
              <a:t> </a:t>
            </a:r>
            <a:r>
              <a:rPr lang="hu-HU" sz="1100" dirty="0" err="1"/>
              <a:t>Development</a:t>
            </a:r>
            <a:r>
              <a:rPr lang="hu-HU" sz="1100" dirty="0"/>
              <a:t> of </a:t>
            </a:r>
            <a:r>
              <a:rPr lang="hu-HU" sz="1100" dirty="0" err="1"/>
              <a:t>Social</a:t>
            </a:r>
            <a:r>
              <a:rPr lang="hu-HU" sz="1100" dirty="0"/>
              <a:t> </a:t>
            </a:r>
            <a:r>
              <a:rPr lang="hu-HU" sz="1100" dirty="0" err="1"/>
              <a:t>Entrepreneurship</a:t>
            </a:r>
            <a:r>
              <a:rPr lang="hu-HU" sz="1100" dirty="0"/>
              <a:t> in CEE </a:t>
            </a:r>
            <a:r>
              <a:rPr lang="hu-HU" sz="1100" dirty="0" err="1"/>
              <a:t>Countries</a:t>
            </a:r>
            <a:r>
              <a:rPr lang="hu-HU" sz="1100" dirty="0"/>
              <a:t>. In: </a:t>
            </a:r>
            <a:r>
              <a:rPr lang="hu-HU" sz="1100" dirty="0" err="1"/>
              <a:t>Nyssens</a:t>
            </a:r>
            <a:r>
              <a:rPr lang="hu-HU" sz="1100" dirty="0"/>
              <a:t>, M; </a:t>
            </a:r>
            <a:r>
              <a:rPr lang="hu-HU" sz="1100" dirty="0" err="1"/>
              <a:t>Defourny</a:t>
            </a:r>
            <a:r>
              <a:rPr lang="hu-HU" sz="1100" dirty="0"/>
              <a:t>, J (szerk.) </a:t>
            </a:r>
            <a:r>
              <a:rPr lang="hu-HU" sz="1100" dirty="0" err="1"/>
              <a:t>Social</a:t>
            </a:r>
            <a:r>
              <a:rPr lang="hu-HU" sz="1100" dirty="0"/>
              <a:t> Enterprise in </a:t>
            </a:r>
            <a:r>
              <a:rPr lang="hu-HU" sz="1100" dirty="0" err="1"/>
              <a:t>Central</a:t>
            </a:r>
            <a:r>
              <a:rPr lang="hu-HU" sz="1100" dirty="0"/>
              <a:t> and </a:t>
            </a:r>
            <a:r>
              <a:rPr lang="hu-HU" sz="1100" dirty="0" err="1"/>
              <a:t>Eastern</a:t>
            </a:r>
            <a:r>
              <a:rPr lang="hu-HU" sz="1100" dirty="0"/>
              <a:t> Europe: </a:t>
            </a:r>
            <a:r>
              <a:rPr lang="hu-HU" sz="1100" dirty="0" err="1"/>
              <a:t>Theory</a:t>
            </a:r>
            <a:r>
              <a:rPr lang="hu-HU" sz="1100" dirty="0"/>
              <a:t>, </a:t>
            </a:r>
            <a:r>
              <a:rPr lang="hu-HU" sz="1100" dirty="0" err="1"/>
              <a:t>Models</a:t>
            </a:r>
            <a:r>
              <a:rPr lang="hu-HU" sz="1100" dirty="0"/>
              <a:t> and </a:t>
            </a:r>
            <a:r>
              <a:rPr lang="hu-HU" sz="1100" dirty="0" err="1"/>
              <a:t>Practice</a:t>
            </a:r>
            <a:r>
              <a:rPr lang="hu-HU" sz="1100" dirty="0"/>
              <a:t>. </a:t>
            </a:r>
            <a:r>
              <a:rPr lang="hu-HU" sz="1100" dirty="0" err="1"/>
              <a:t>Abingdon</a:t>
            </a:r>
            <a:r>
              <a:rPr lang="hu-HU" sz="1100" dirty="0"/>
              <a:t>, Egyesült Királyság / Anglia, New York (NY), Amerikai Egyesült Államok : </a:t>
            </a:r>
            <a:r>
              <a:rPr lang="hu-HU" sz="1100" dirty="0" err="1"/>
              <a:t>Routledge</a:t>
            </a:r>
            <a:r>
              <a:rPr lang="hu-HU" sz="1100" dirty="0"/>
              <a:t> (2021) 326 p. pp. 218-234.</a:t>
            </a:r>
          </a:p>
          <a:p>
            <a:pPr lvl="1"/>
            <a:r>
              <a:rPr lang="hu-HU" sz="1100" dirty="0" err="1"/>
              <a:t>Defourny</a:t>
            </a:r>
            <a:r>
              <a:rPr lang="hu-HU" sz="1100" dirty="0"/>
              <a:t>, J; </a:t>
            </a:r>
            <a:r>
              <a:rPr lang="hu-HU" sz="1100" u="sng" dirty="0"/>
              <a:t>Mihály, M</a:t>
            </a:r>
            <a:r>
              <a:rPr lang="hu-HU" sz="1100" dirty="0"/>
              <a:t>; </a:t>
            </a:r>
            <a:r>
              <a:rPr lang="hu-HU" sz="1100" dirty="0" err="1"/>
              <a:t>Nyssens</a:t>
            </a:r>
            <a:r>
              <a:rPr lang="hu-HU" sz="1100" dirty="0"/>
              <a:t>, M; Adam, S: </a:t>
            </a:r>
            <a:r>
              <a:rPr lang="hu-HU" sz="1100" dirty="0" err="1"/>
              <a:t>Introduction</a:t>
            </a:r>
            <a:r>
              <a:rPr lang="hu-HU" sz="1100" dirty="0"/>
              <a:t>: </a:t>
            </a:r>
            <a:r>
              <a:rPr lang="hu-HU" sz="1100" dirty="0" err="1"/>
              <a:t>Documenting</a:t>
            </a:r>
            <a:r>
              <a:rPr lang="hu-HU" sz="1100" dirty="0"/>
              <a:t>, </a:t>
            </a:r>
            <a:r>
              <a:rPr lang="hu-HU" sz="1100" dirty="0" err="1"/>
              <a:t>Theorising</a:t>
            </a:r>
            <a:r>
              <a:rPr lang="hu-HU" sz="1100" dirty="0"/>
              <a:t>, </a:t>
            </a:r>
            <a:r>
              <a:rPr lang="hu-HU" sz="1100" dirty="0" err="1"/>
              <a:t>Mapping</a:t>
            </a:r>
            <a:r>
              <a:rPr lang="hu-HU" sz="1100" dirty="0"/>
              <a:t> and Testing </a:t>
            </a:r>
            <a:r>
              <a:rPr lang="hu-HU" sz="1100" dirty="0" err="1"/>
              <a:t>the</a:t>
            </a:r>
            <a:r>
              <a:rPr lang="hu-HU" sz="1100" dirty="0"/>
              <a:t> </a:t>
            </a:r>
            <a:r>
              <a:rPr lang="hu-HU" sz="1100" dirty="0" err="1"/>
              <a:t>Plurality</a:t>
            </a:r>
            <a:r>
              <a:rPr lang="hu-HU" sz="1100" dirty="0"/>
              <a:t> of SE </a:t>
            </a:r>
            <a:r>
              <a:rPr lang="hu-HU" sz="1100" dirty="0" err="1"/>
              <a:t>Models</a:t>
            </a:r>
            <a:r>
              <a:rPr lang="hu-HU" sz="1100" dirty="0"/>
              <a:t> in </a:t>
            </a:r>
            <a:r>
              <a:rPr lang="hu-HU" sz="1100" dirty="0" err="1"/>
              <a:t>Central</a:t>
            </a:r>
            <a:r>
              <a:rPr lang="hu-HU" sz="1100" dirty="0"/>
              <a:t> and </a:t>
            </a:r>
            <a:r>
              <a:rPr lang="hu-HU" sz="1100" dirty="0" err="1"/>
              <a:t>Eastern</a:t>
            </a:r>
            <a:r>
              <a:rPr lang="hu-HU" sz="1100" dirty="0"/>
              <a:t> Europe. In: </a:t>
            </a:r>
            <a:r>
              <a:rPr lang="hu-HU" sz="1100" dirty="0" err="1"/>
              <a:t>Nyssens</a:t>
            </a:r>
            <a:r>
              <a:rPr lang="hu-HU" sz="1100" dirty="0"/>
              <a:t>, M; </a:t>
            </a:r>
            <a:r>
              <a:rPr lang="hu-HU" sz="1100" dirty="0" err="1"/>
              <a:t>Defourny</a:t>
            </a:r>
            <a:r>
              <a:rPr lang="hu-HU" sz="1100" dirty="0"/>
              <a:t>, J (szerk.) </a:t>
            </a:r>
            <a:r>
              <a:rPr lang="hu-HU" sz="1100" dirty="0" err="1"/>
              <a:t>Social</a:t>
            </a:r>
            <a:r>
              <a:rPr lang="hu-HU" sz="1100" dirty="0"/>
              <a:t> Enterprise in </a:t>
            </a:r>
            <a:r>
              <a:rPr lang="hu-HU" sz="1100" dirty="0" err="1"/>
              <a:t>Central</a:t>
            </a:r>
            <a:r>
              <a:rPr lang="hu-HU" sz="1100" dirty="0"/>
              <a:t> and </a:t>
            </a:r>
            <a:r>
              <a:rPr lang="hu-HU" sz="1100" dirty="0" err="1"/>
              <a:t>Eastern</a:t>
            </a:r>
            <a:r>
              <a:rPr lang="hu-HU" sz="1100" dirty="0"/>
              <a:t> Europe: </a:t>
            </a:r>
            <a:r>
              <a:rPr lang="hu-HU" sz="1100" dirty="0" err="1"/>
              <a:t>Theory</a:t>
            </a:r>
            <a:r>
              <a:rPr lang="hu-HU" sz="1100" dirty="0"/>
              <a:t>, </a:t>
            </a:r>
            <a:r>
              <a:rPr lang="hu-HU" sz="1100" dirty="0" err="1"/>
              <a:t>Models</a:t>
            </a:r>
            <a:r>
              <a:rPr lang="hu-HU" sz="1100" dirty="0"/>
              <a:t> and </a:t>
            </a:r>
            <a:r>
              <a:rPr lang="hu-HU" sz="1100" dirty="0" err="1"/>
              <a:t>Practice</a:t>
            </a:r>
            <a:r>
              <a:rPr lang="hu-HU" sz="1100" dirty="0"/>
              <a:t>. </a:t>
            </a:r>
            <a:r>
              <a:rPr lang="hu-HU" sz="1100" dirty="0" err="1"/>
              <a:t>Abingdon</a:t>
            </a:r>
            <a:r>
              <a:rPr lang="hu-HU" sz="1100" dirty="0"/>
              <a:t>, Egyesült Királyság / Anglia, New York (NY), Amerikai Egyesült Államok : </a:t>
            </a:r>
            <a:r>
              <a:rPr lang="hu-HU" sz="1100" dirty="0" err="1"/>
              <a:t>Routledge</a:t>
            </a:r>
            <a:r>
              <a:rPr lang="hu-HU" sz="1100" dirty="0"/>
              <a:t> (2021) 326 p. pp. 1-19. , 19 p. </a:t>
            </a:r>
          </a:p>
          <a:p>
            <a:pPr lvl="1"/>
            <a:r>
              <a:rPr lang="hu-HU" sz="1100" dirty="0" err="1"/>
              <a:t>Ferreira</a:t>
            </a:r>
            <a:r>
              <a:rPr lang="hu-HU" sz="1100" dirty="0"/>
              <a:t>, S; </a:t>
            </a:r>
            <a:r>
              <a:rPr lang="hu-HU" sz="1100" u="sng" dirty="0"/>
              <a:t>Mihály, M</a:t>
            </a:r>
            <a:r>
              <a:rPr lang="hu-HU" sz="1100" dirty="0"/>
              <a:t>; </a:t>
            </a:r>
            <a:r>
              <a:rPr lang="hu-HU" sz="1100" dirty="0" err="1"/>
              <a:t>Nogales</a:t>
            </a:r>
            <a:r>
              <a:rPr lang="hu-HU" sz="1100" dirty="0"/>
              <a:t>, R; </a:t>
            </a:r>
            <a:r>
              <a:rPr lang="hu-HU" sz="1100" dirty="0" err="1"/>
              <a:t>Pongo</a:t>
            </a:r>
            <a:r>
              <a:rPr lang="hu-HU" sz="1100" dirty="0"/>
              <a:t>, T: The multi-</a:t>
            </a:r>
            <a:r>
              <a:rPr lang="hu-HU" sz="1100" dirty="0" err="1"/>
              <a:t>dimensional</a:t>
            </a:r>
            <a:r>
              <a:rPr lang="hu-HU" sz="1100" dirty="0"/>
              <a:t> </a:t>
            </a:r>
            <a:r>
              <a:rPr lang="hu-HU" sz="1100" dirty="0" err="1"/>
              <a:t>reality</a:t>
            </a:r>
            <a:r>
              <a:rPr lang="hu-HU" sz="1100" dirty="0"/>
              <a:t> of </a:t>
            </a:r>
            <a:r>
              <a:rPr lang="hu-HU" sz="1100" dirty="0" err="1"/>
              <a:t>social</a:t>
            </a:r>
            <a:r>
              <a:rPr lang="hu-HU" sz="1100" dirty="0"/>
              <a:t> </a:t>
            </a:r>
            <a:r>
              <a:rPr lang="hu-HU" sz="1100" dirty="0" err="1"/>
              <a:t>enterprise</a:t>
            </a:r>
            <a:r>
              <a:rPr lang="hu-HU" sz="1100" dirty="0"/>
              <a:t> in </a:t>
            </a:r>
            <a:r>
              <a:rPr lang="hu-HU" sz="1100" dirty="0" err="1"/>
              <a:t>Central</a:t>
            </a:r>
            <a:r>
              <a:rPr lang="hu-HU" sz="1100" dirty="0"/>
              <a:t> and </a:t>
            </a:r>
            <a:r>
              <a:rPr lang="hu-HU" sz="1100" dirty="0" err="1"/>
              <a:t>Eastern</a:t>
            </a:r>
            <a:r>
              <a:rPr lang="hu-HU" sz="1100" dirty="0"/>
              <a:t> Europe (2019). Cost </a:t>
            </a:r>
            <a:r>
              <a:rPr lang="hu-HU" sz="1100" dirty="0" err="1"/>
              <a:t>Empower</a:t>
            </a:r>
            <a:r>
              <a:rPr lang="hu-HU" sz="1100" dirty="0"/>
              <a:t>-SE </a:t>
            </a:r>
            <a:r>
              <a:rPr lang="hu-HU" sz="1100" dirty="0" err="1"/>
              <a:t>Stakeholder</a:t>
            </a:r>
            <a:r>
              <a:rPr lang="hu-HU" sz="1100" dirty="0"/>
              <a:t> </a:t>
            </a:r>
            <a:r>
              <a:rPr lang="hu-HU" sz="1100" dirty="0" err="1"/>
              <a:t>Brief</a:t>
            </a:r>
            <a:r>
              <a:rPr lang="hu-HU" sz="1100" dirty="0"/>
              <a:t> No 1., Cost Action 16206.</a:t>
            </a:r>
          </a:p>
          <a:p>
            <a:pPr lvl="1"/>
            <a:r>
              <a:rPr lang="hu-HU" sz="1100" u="sng" dirty="0"/>
              <a:t>Mihály, M</a:t>
            </a:r>
            <a:r>
              <a:rPr lang="hu-HU" sz="1100" dirty="0"/>
              <a:t>; Kiss, J; Bársony, F; </a:t>
            </a:r>
            <a:r>
              <a:rPr lang="hu-HU" sz="1100" dirty="0" err="1"/>
              <a:t>Lazányi</a:t>
            </a:r>
            <a:r>
              <a:rPr lang="hu-HU" sz="1100" dirty="0"/>
              <a:t>, O: </a:t>
            </a:r>
            <a:r>
              <a:rPr lang="hu-HU" sz="1100" dirty="0" err="1"/>
              <a:t>Towards</a:t>
            </a:r>
            <a:r>
              <a:rPr lang="hu-HU" sz="1100" dirty="0"/>
              <a:t> an </a:t>
            </a:r>
            <a:r>
              <a:rPr lang="hu-HU" sz="1100" dirty="0" err="1"/>
              <a:t>international</a:t>
            </a:r>
            <a:r>
              <a:rPr lang="hu-HU" sz="1100" dirty="0"/>
              <a:t> </a:t>
            </a:r>
            <a:r>
              <a:rPr lang="hu-HU" sz="1100" dirty="0" err="1"/>
              <a:t>typology</a:t>
            </a:r>
            <a:r>
              <a:rPr lang="hu-HU" sz="1100" dirty="0"/>
              <a:t> of </a:t>
            </a:r>
            <a:r>
              <a:rPr lang="hu-HU" sz="1100" dirty="0" err="1"/>
              <a:t>social</a:t>
            </a:r>
            <a:r>
              <a:rPr lang="hu-HU" sz="1100" dirty="0"/>
              <a:t> </a:t>
            </a:r>
            <a:r>
              <a:rPr lang="hu-HU" sz="1100" dirty="0" err="1"/>
              <a:t>enterprise</a:t>
            </a:r>
            <a:r>
              <a:rPr lang="hu-HU" sz="1100" dirty="0"/>
              <a:t> </a:t>
            </a:r>
            <a:r>
              <a:rPr lang="hu-HU" sz="1100" dirty="0" err="1"/>
              <a:t>models</a:t>
            </a:r>
            <a:r>
              <a:rPr lang="hu-HU" sz="1100" dirty="0"/>
              <a:t>: </a:t>
            </a:r>
            <a:r>
              <a:rPr lang="hu-HU" sz="1100" dirty="0" err="1"/>
              <a:t>Progress</a:t>
            </a:r>
            <a:r>
              <a:rPr lang="hu-HU" sz="1100" dirty="0"/>
              <a:t>, </a:t>
            </a:r>
            <a:r>
              <a:rPr lang="hu-HU" sz="1100" dirty="0" err="1"/>
              <a:t>perspectives</a:t>
            </a:r>
            <a:r>
              <a:rPr lang="hu-HU" sz="1100" dirty="0"/>
              <a:t> and </a:t>
            </a:r>
            <a:r>
              <a:rPr lang="hu-HU" sz="1100" dirty="0" err="1"/>
              <a:t>common</a:t>
            </a:r>
            <a:r>
              <a:rPr lang="hu-HU" sz="1100" dirty="0"/>
              <a:t> </a:t>
            </a:r>
            <a:r>
              <a:rPr lang="hu-HU" sz="1100" dirty="0" err="1"/>
              <a:t>trends</a:t>
            </a:r>
            <a:r>
              <a:rPr lang="hu-HU" sz="1100" dirty="0"/>
              <a:t> (2019). Cost </a:t>
            </a:r>
            <a:r>
              <a:rPr lang="hu-HU" sz="1100" dirty="0" err="1"/>
              <a:t>Empower</a:t>
            </a:r>
            <a:r>
              <a:rPr lang="hu-HU" sz="1100" dirty="0"/>
              <a:t>-SE </a:t>
            </a:r>
            <a:r>
              <a:rPr lang="hu-HU" sz="1100" dirty="0" err="1"/>
              <a:t>Stakeholder</a:t>
            </a:r>
            <a:r>
              <a:rPr lang="hu-HU" sz="1100" dirty="0"/>
              <a:t> </a:t>
            </a:r>
            <a:r>
              <a:rPr lang="hu-HU" sz="1100" dirty="0" err="1"/>
              <a:t>Brief</a:t>
            </a:r>
            <a:r>
              <a:rPr lang="hu-HU" sz="1100" dirty="0"/>
              <a:t> No. 3., Cost Action 16206, </a:t>
            </a:r>
          </a:p>
          <a:p>
            <a:r>
              <a:rPr lang="hu-HU" sz="1900" dirty="0" smtClean="0"/>
              <a:t>„</a:t>
            </a:r>
            <a:r>
              <a:rPr lang="hu-HU" sz="1900" dirty="0"/>
              <a:t>Küzdelmeink története” RAK (2020-2021) – aktivista-kutató</a:t>
            </a:r>
          </a:p>
          <a:p>
            <a:pPr lvl="1"/>
            <a:r>
              <a:rPr lang="hu-HU" sz="1100" dirty="0" err="1"/>
              <a:t>Málovics</a:t>
            </a:r>
            <a:r>
              <a:rPr lang="hu-HU" sz="1100" dirty="0"/>
              <a:t>, </a:t>
            </a:r>
            <a:r>
              <a:rPr lang="hu-HU" sz="1100" dirty="0" err="1"/>
              <a:t>Gy</a:t>
            </a:r>
            <a:r>
              <a:rPr lang="hu-HU" sz="1100" dirty="0"/>
              <a:t>; </a:t>
            </a:r>
            <a:r>
              <a:rPr lang="hu-HU" sz="1100" dirty="0" err="1"/>
              <a:t>Méreiné</a:t>
            </a:r>
            <a:r>
              <a:rPr lang="hu-HU" sz="1100" dirty="0"/>
              <a:t> </a:t>
            </a:r>
            <a:r>
              <a:rPr lang="hu-HU" sz="1100" dirty="0" err="1"/>
              <a:t>Berki</a:t>
            </a:r>
            <a:r>
              <a:rPr lang="hu-HU" sz="1100" dirty="0"/>
              <a:t>, B; </a:t>
            </a:r>
            <a:r>
              <a:rPr lang="hu-HU" sz="1100" u="sng" dirty="0"/>
              <a:t>Mihály, M</a:t>
            </a:r>
            <a:r>
              <a:rPr lang="hu-HU" sz="1100" dirty="0"/>
              <a:t>: Policy reform </a:t>
            </a:r>
            <a:r>
              <a:rPr lang="hu-HU" sz="1100" dirty="0" err="1"/>
              <a:t>instead</a:t>
            </a:r>
            <a:r>
              <a:rPr lang="hu-HU" sz="1100" dirty="0"/>
              <a:t> of policy </a:t>
            </a:r>
            <a:r>
              <a:rPr lang="hu-HU" sz="1100" dirty="0" err="1"/>
              <a:t>transformation</a:t>
            </a:r>
            <a:r>
              <a:rPr lang="hu-HU" sz="1100" dirty="0"/>
              <a:t>? </a:t>
            </a:r>
            <a:r>
              <a:rPr lang="hu-HU" sz="1100" dirty="0" err="1"/>
              <a:t>Experiences</a:t>
            </a:r>
            <a:r>
              <a:rPr lang="hu-HU" sz="1100" dirty="0"/>
              <a:t> of </a:t>
            </a:r>
            <a:r>
              <a:rPr lang="hu-HU" sz="1100" dirty="0" err="1"/>
              <a:t>participatory</a:t>
            </a:r>
            <a:r>
              <a:rPr lang="hu-HU" sz="1100" dirty="0"/>
              <a:t> </a:t>
            </a:r>
            <a:r>
              <a:rPr lang="hu-HU" sz="1100" dirty="0" err="1"/>
              <a:t>action</a:t>
            </a:r>
            <a:r>
              <a:rPr lang="hu-HU" sz="1100" dirty="0"/>
              <a:t> </a:t>
            </a:r>
            <a:r>
              <a:rPr lang="hu-HU" sz="1100" dirty="0" err="1"/>
              <a:t>research</a:t>
            </a:r>
            <a:r>
              <a:rPr lang="hu-HU" sz="1100" dirty="0"/>
              <a:t> (PAR) </a:t>
            </a:r>
            <a:r>
              <a:rPr lang="hu-HU" sz="1100" dirty="0" err="1"/>
              <a:t>on</a:t>
            </a:r>
            <a:r>
              <a:rPr lang="hu-HU" sz="1100" dirty="0"/>
              <a:t> </a:t>
            </a:r>
            <a:r>
              <a:rPr lang="hu-HU" sz="1100" dirty="0" err="1"/>
              <a:t>desegregation</a:t>
            </a:r>
            <a:r>
              <a:rPr lang="hu-HU" sz="1100" dirty="0"/>
              <a:t> policy in Szeged, Hungary. INTERNATIONAL JOURNAL OF ACTION RESEARCH 17 : 1 pp. 81-101. , 21 p. (2021) </a:t>
            </a:r>
          </a:p>
          <a:p>
            <a:pPr lvl="1"/>
            <a:r>
              <a:rPr lang="hu-HU" sz="1100" dirty="0"/>
              <a:t>Ádám </a:t>
            </a:r>
            <a:r>
              <a:rPr lang="hu-HU" sz="1100" dirty="0" err="1"/>
              <a:t>Zs</a:t>
            </a:r>
            <a:r>
              <a:rPr lang="hu-HU" sz="1100" dirty="0"/>
              <a:t>; </a:t>
            </a:r>
            <a:r>
              <a:rPr lang="hu-HU" sz="1100" dirty="0" err="1"/>
              <a:t>Lohász</a:t>
            </a:r>
            <a:r>
              <a:rPr lang="hu-HU" sz="1100" dirty="0"/>
              <a:t> C; </a:t>
            </a:r>
            <a:r>
              <a:rPr lang="hu-HU" sz="1100" u="sng" dirty="0"/>
              <a:t>Mihály M</a:t>
            </a:r>
            <a:r>
              <a:rPr lang="hu-HU" sz="1100" dirty="0"/>
              <a:t>; Molnár Z; </a:t>
            </a:r>
            <a:r>
              <a:rPr lang="hu-HU" sz="1100" dirty="0" err="1"/>
              <a:t>Rosenfeld</a:t>
            </a:r>
            <a:r>
              <a:rPr lang="hu-HU" sz="1100" dirty="0"/>
              <a:t> A; </a:t>
            </a:r>
            <a:r>
              <a:rPr lang="hu-HU" sz="1100" dirty="0" err="1"/>
              <a:t>Sebály</a:t>
            </a:r>
            <a:r>
              <a:rPr lang="hu-HU" sz="1100" dirty="0"/>
              <a:t> B; Vass </a:t>
            </a:r>
            <a:r>
              <a:rPr lang="hu-HU" sz="1100" dirty="0" err="1"/>
              <a:t>Zs</a:t>
            </a:r>
            <a:r>
              <a:rPr lang="hu-HU" sz="1100" dirty="0"/>
              <a:t>; </a:t>
            </a:r>
            <a:r>
              <a:rPr lang="hu-HU" sz="1100" dirty="0" err="1"/>
              <a:t>Zsámboki</a:t>
            </a:r>
            <a:r>
              <a:rPr lang="hu-HU" sz="1100" dirty="0"/>
              <a:t> M: Válságból lehetőség  lehetőségből válság. Szerveződések és önkormányzatok cselekvőképessége a koronavírus-járvány alatt. </a:t>
            </a:r>
            <a:r>
              <a:rPr lang="hu-HU" sz="1100" dirty="0" err="1"/>
              <a:t>Budfapest</a:t>
            </a:r>
            <a:r>
              <a:rPr lang="hu-HU" sz="1100" dirty="0"/>
              <a:t>: Közélet </a:t>
            </a:r>
            <a:r>
              <a:rPr lang="hu-HU" sz="1100" dirty="0" err="1"/>
              <a:t>Islokája</a:t>
            </a:r>
            <a:r>
              <a:rPr lang="hu-HU" sz="1100" dirty="0"/>
              <a:t> (2021)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599" y="5735286"/>
            <a:ext cx="1084278" cy="10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9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Bemutatkozás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2011-2013 Regionális és Környezeti Gazdaságtan </a:t>
            </a:r>
            <a:r>
              <a:rPr lang="hu-HU" dirty="0" err="1" smtClean="0"/>
              <a:t>Msc</a:t>
            </a:r>
            <a:r>
              <a:rPr lang="hu-HU" dirty="0" smtClean="0"/>
              <a:t>, BCE </a:t>
            </a:r>
          </a:p>
          <a:p>
            <a:r>
              <a:rPr lang="hu-HU" dirty="0"/>
              <a:t>2014-2017 </a:t>
            </a:r>
            <a:r>
              <a:rPr lang="hu-HU" dirty="0" smtClean="0"/>
              <a:t>Marie Curie ITN RegPol2 Projekt PhD kutatás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2018- KRTK RKI ATO Békéscsaba</a:t>
            </a:r>
            <a:endParaRPr lang="hu-HU" dirty="0"/>
          </a:p>
        </p:txBody>
      </p:sp>
      <p:pic>
        <p:nvPicPr>
          <p:cNvPr id="4" name="Kép 14" descr="RegPol_logo-300x13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1508" y="3155038"/>
            <a:ext cx="1781887" cy="788089"/>
          </a:xfrm>
          <a:prstGeom prst="rect">
            <a:avLst/>
          </a:prstGeom>
        </p:spPr>
      </p:pic>
      <p:pic>
        <p:nvPicPr>
          <p:cNvPr id="5" name="Kép 15" descr="flag_yellow_low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1072716" y="3210323"/>
            <a:ext cx="1149178" cy="756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" y="5092685"/>
            <a:ext cx="1084278" cy="108427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20" y="2968534"/>
            <a:ext cx="2822316" cy="99800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36" y="2948040"/>
            <a:ext cx="947530" cy="94753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949" y="2854413"/>
            <a:ext cx="2871178" cy="120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4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Nemzetközi konferencia a társadalmi vállalkozásokról – KRTK - BCE 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3" y="4255770"/>
            <a:ext cx="3901440" cy="2602230"/>
          </a:xfrm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34894" y="1653539"/>
            <a:ext cx="5220494" cy="1336795"/>
          </a:xfrm>
        </p:spPr>
        <p:txBody>
          <a:bodyPr>
            <a:normAutofit/>
          </a:bodyPr>
          <a:lstStyle/>
          <a:p>
            <a:r>
              <a:rPr lang="hu-HU" b="0" dirty="0" smtClean="0"/>
              <a:t>COST </a:t>
            </a:r>
            <a:r>
              <a:rPr lang="hu-HU" b="0" dirty="0" err="1" smtClean="0"/>
              <a:t>Empower</a:t>
            </a:r>
            <a:r>
              <a:rPr lang="hu-HU" b="0" dirty="0" smtClean="0"/>
              <a:t>-SE (WG1 </a:t>
            </a:r>
            <a:r>
              <a:rPr lang="hu-HU" b="0" dirty="0" err="1" smtClean="0"/>
              <a:t>co-leader</a:t>
            </a:r>
            <a:r>
              <a:rPr lang="hu-HU" b="0" dirty="0" smtClean="0"/>
              <a:t>) </a:t>
            </a:r>
          </a:p>
          <a:p>
            <a:r>
              <a:rPr lang="hu-HU" b="0" dirty="0" smtClean="0"/>
              <a:t>93 résztvevő, 33 országból </a:t>
            </a:r>
            <a:endParaRPr lang="hu-HU" b="0" dirty="0"/>
          </a:p>
          <a:p>
            <a:r>
              <a:rPr lang="hu-HU" b="0" dirty="0" smtClean="0"/>
              <a:t>2019.01.16-17, BCE</a:t>
            </a:r>
            <a:endParaRPr lang="hu-HU" b="0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86956"/>
            <a:ext cx="5183188" cy="3455458"/>
          </a:xfr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48" y="1653540"/>
            <a:ext cx="3901440" cy="260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előadás háttere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>
          <a:noFill/>
        </p:spPr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3" name="Tartalom helye 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56544" y="-19825"/>
            <a:ext cx="1995931" cy="2825955"/>
          </a:xfrm>
          <a:prstGeom prst="rect">
            <a:avLst/>
          </a:prstGeom>
        </p:spPr>
      </p:pic>
      <p:sp>
        <p:nvSpPr>
          <p:cNvPr id="16" name="Tartalom helye 2"/>
          <p:cNvSpPr txBox="1">
            <a:spLocks/>
          </p:cNvSpPr>
          <p:nvPr/>
        </p:nvSpPr>
        <p:spPr>
          <a:xfrm>
            <a:off x="766188" y="1750471"/>
            <a:ext cx="49918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EMES Konferencia, Helsinki 2014 </a:t>
            </a:r>
            <a:r>
              <a:rPr lang="hu-HU" dirty="0">
                <a:sym typeface="Wingdings" panose="05000000000000000000" pitchFamily="2" charset="2"/>
              </a:rPr>
              <a:t> Társadalmi vállalkozások KKE-</a:t>
            </a:r>
            <a:r>
              <a:rPr lang="hu-HU" dirty="0" err="1">
                <a:sym typeface="Wingdings" panose="05000000000000000000" pitchFamily="2" charset="2"/>
              </a:rPr>
              <a:t>ban</a:t>
            </a:r>
            <a:r>
              <a:rPr lang="hu-HU" dirty="0">
                <a:sym typeface="Wingdings" panose="05000000000000000000" pitchFamily="2" charset="2"/>
              </a:rPr>
              <a:t>  </a:t>
            </a:r>
            <a:r>
              <a:rPr lang="hu-HU" dirty="0"/>
              <a:t>ICSEM projekt </a:t>
            </a:r>
            <a:r>
              <a:rPr lang="hu-HU" dirty="0">
                <a:sym typeface="Wingdings" panose="05000000000000000000" pitchFamily="2" charset="2"/>
              </a:rPr>
              <a:t> COST </a:t>
            </a:r>
            <a:r>
              <a:rPr lang="hu-HU" dirty="0" err="1">
                <a:sym typeface="Wingdings" panose="05000000000000000000" pitchFamily="2" charset="2"/>
              </a:rPr>
              <a:t>Empower</a:t>
            </a:r>
            <a:r>
              <a:rPr lang="hu-HU" dirty="0">
                <a:sym typeface="Wingdings" panose="05000000000000000000" pitchFamily="2" charset="2"/>
              </a:rPr>
              <a:t>-SE projekt  </a:t>
            </a:r>
            <a:r>
              <a:rPr lang="hu-HU" dirty="0"/>
              <a:t> </a:t>
            </a:r>
          </a:p>
          <a:p>
            <a:r>
              <a:rPr lang="hu-HU" dirty="0" err="1"/>
              <a:t>Mapping</a:t>
            </a:r>
            <a:r>
              <a:rPr lang="hu-HU" dirty="0"/>
              <a:t> </a:t>
            </a:r>
            <a:r>
              <a:rPr lang="hu-HU" dirty="0" err="1"/>
              <a:t>Study</a:t>
            </a:r>
            <a:r>
              <a:rPr lang="hu-HU" dirty="0"/>
              <a:t> </a:t>
            </a:r>
            <a:r>
              <a:rPr lang="hu-HU" dirty="0" smtClean="0"/>
              <a:t>(2018-2019)</a:t>
            </a:r>
          </a:p>
          <a:p>
            <a:r>
              <a:rPr lang="hu-HU" dirty="0" smtClean="0"/>
              <a:t>Fordulat 27 </a:t>
            </a:r>
            <a:r>
              <a:rPr lang="hu-HU" dirty="0" smtClean="0">
                <a:sym typeface="Wingdings" panose="05000000000000000000" pitchFamily="2" charset="2"/>
              </a:rPr>
              <a:t> cél: elhelyezni a szakpolitikai riportként készült </a:t>
            </a:r>
            <a:r>
              <a:rPr lang="hu-HU" dirty="0" err="1" smtClean="0">
                <a:sym typeface="Wingdings" panose="05000000000000000000" pitchFamily="2" charset="2"/>
              </a:rPr>
              <a:t>mapping</a:t>
            </a:r>
            <a:r>
              <a:rPr lang="hu-HU" dirty="0" smtClean="0">
                <a:sym typeface="Wingdings" panose="05000000000000000000" pitchFamily="2" charset="2"/>
              </a:rPr>
              <a:t> tanulmányt a társadalmi vállalkozások tágabb szakirodalmi kontextusában (2020)</a:t>
            </a:r>
            <a:endParaRPr lang="hu-HU" dirty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1445" y="-7468"/>
            <a:ext cx="1978888" cy="2801241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11" y="3318741"/>
            <a:ext cx="2048863" cy="303706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2927" y="3318741"/>
            <a:ext cx="1857406" cy="287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7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Alapfogalmak 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graphicFrame>
        <p:nvGraphicFramePr>
          <p:cNvPr id="12" name="Tartalom helye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5606046"/>
              </p:ext>
            </p:extLst>
          </p:nvPr>
        </p:nvGraphicFramePr>
        <p:xfrm>
          <a:off x="2227215" y="1459190"/>
          <a:ext cx="8899303" cy="5398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Kép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3" y="5039583"/>
            <a:ext cx="1781052" cy="721326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60" y="2233398"/>
            <a:ext cx="1065385" cy="1065385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2" y="3643607"/>
            <a:ext cx="1600858" cy="85815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835" y="5597754"/>
            <a:ext cx="1084278" cy="10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3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társadalmi vállalkozások megjelenése KKE-</a:t>
            </a:r>
            <a:r>
              <a:rPr lang="hu-HU" dirty="0" err="1" smtClean="0"/>
              <a:t>ban</a:t>
            </a:r>
            <a:r>
              <a:rPr lang="hu-HU" dirty="0" smtClean="0"/>
              <a:t> és </a:t>
            </a:r>
            <a:r>
              <a:rPr lang="hu-HU" dirty="0" err="1" smtClean="0"/>
              <a:t>Mo-on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európai uniós szakpolitikához és a </a:t>
            </a:r>
            <a:r>
              <a:rPr lang="hu-HU" dirty="0" err="1" smtClean="0"/>
              <a:t>nközi</a:t>
            </a:r>
            <a:r>
              <a:rPr lang="hu-HU" dirty="0" smtClean="0"/>
              <a:t> fejlesztő szervezetekhez kötődik </a:t>
            </a:r>
            <a:r>
              <a:rPr lang="en-US" dirty="0"/>
              <a:t>(</a:t>
            </a:r>
            <a:r>
              <a:rPr lang="en-US" dirty="0" err="1"/>
              <a:t>Leś</a:t>
            </a:r>
            <a:r>
              <a:rPr lang="en-US" dirty="0"/>
              <a:t> and </a:t>
            </a:r>
            <a:r>
              <a:rPr lang="en-US" dirty="0" err="1"/>
              <a:t>Kolin</a:t>
            </a:r>
            <a:r>
              <a:rPr lang="en-US" dirty="0"/>
              <a:t> 2009, </a:t>
            </a:r>
            <a:r>
              <a:rPr lang="en-US" dirty="0" err="1"/>
              <a:t>Srbijanko</a:t>
            </a:r>
            <a:r>
              <a:rPr lang="en-US" dirty="0"/>
              <a:t>, </a:t>
            </a:r>
            <a:r>
              <a:rPr lang="en-US" dirty="0" err="1"/>
              <a:t>Korunovska</a:t>
            </a:r>
            <a:r>
              <a:rPr lang="en-US" dirty="0"/>
              <a:t> and </a:t>
            </a:r>
            <a:r>
              <a:rPr lang="en-US" dirty="0" err="1"/>
              <a:t>Bashevska</a:t>
            </a:r>
            <a:r>
              <a:rPr lang="en-US" dirty="0"/>
              <a:t> 2016, </a:t>
            </a:r>
            <a:r>
              <a:rPr lang="en-US" dirty="0" err="1"/>
              <a:t>Vidović</a:t>
            </a:r>
            <a:r>
              <a:rPr lang="en-US" dirty="0"/>
              <a:t> and </a:t>
            </a:r>
            <a:r>
              <a:rPr lang="en-US" dirty="0" err="1"/>
              <a:t>Rakin</a:t>
            </a:r>
            <a:r>
              <a:rPr lang="en-US" dirty="0"/>
              <a:t>, 2017</a:t>
            </a:r>
            <a:r>
              <a:rPr lang="en-US" dirty="0" smtClean="0"/>
              <a:t>)</a:t>
            </a:r>
            <a:endParaRPr lang="hu-HU" dirty="0" smtClean="0"/>
          </a:p>
          <a:p>
            <a:r>
              <a:rPr lang="hu-HU" dirty="0" smtClean="0"/>
              <a:t>EU szakpolitikákban 1990-től megjelenik a TV</a:t>
            </a:r>
          </a:p>
          <a:p>
            <a:r>
              <a:rPr lang="hu-HU" dirty="0" smtClean="0"/>
              <a:t>Feltételezés: </a:t>
            </a:r>
            <a:r>
              <a:rPr lang="hu-HU" dirty="0">
                <a:sym typeface="Wingdings" panose="05000000000000000000" pitchFamily="2" charset="2"/>
              </a:rPr>
              <a:t>hozzájárulhat az EU kohéziós politikájához a tartós munkanélküliek foglalkoztatásával és a közszolgáltatások </a:t>
            </a:r>
            <a:r>
              <a:rPr lang="hu-HU" dirty="0" smtClean="0">
                <a:sym typeface="Wingdings" panose="05000000000000000000" pitchFamily="2" charset="2"/>
              </a:rPr>
              <a:t>nyújtásával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Neoliberális fejlesztéspolitikához illeszkedve széleskörben elérhető támogatási források, DE projekt-alapú finanszírozás, elvárás, hogy a TV-ok „függetlenedjenek” a fejlesztési forrásoktól</a:t>
            </a:r>
            <a:endParaRPr lang="hu-HU" dirty="0" smtClean="0"/>
          </a:p>
          <a:p>
            <a:pPr lvl="1"/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835" y="5597754"/>
            <a:ext cx="1084278" cy="10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3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Társadalmi vállalkozások kutatása KKE-</a:t>
            </a:r>
            <a:r>
              <a:rPr lang="hu-HU" dirty="0" err="1" smtClean="0"/>
              <a:t>ban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akadémiai és szakpolitikai anyagok illeszkednek az európai integrációs narratívába </a:t>
            </a:r>
            <a:r>
              <a:rPr lang="hu-HU" dirty="0" smtClean="0">
                <a:sym typeface="Wingdings" panose="05000000000000000000" pitchFamily="2" charset="2"/>
              </a:rPr>
              <a:t> gazdasági </a:t>
            </a:r>
            <a:r>
              <a:rPr lang="hu-HU" dirty="0" err="1" smtClean="0">
                <a:sym typeface="Wingdings" panose="05000000000000000000" pitchFamily="2" charset="2"/>
              </a:rPr>
              <a:t>kolonialitás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en-US" dirty="0"/>
              <a:t>(Lucas dos Santos and Banerjee 2019, 4</a:t>
            </a:r>
            <a:r>
              <a:rPr lang="en-US" dirty="0" smtClean="0"/>
              <a:t>) </a:t>
            </a:r>
            <a:r>
              <a:rPr lang="hu-HU" dirty="0" smtClean="0">
                <a:sym typeface="Wingdings" panose="05000000000000000000" pitchFamily="2" charset="2"/>
              </a:rPr>
              <a:t> fejlesztés, mint univerzális evolúciós projekt  „felzárkózás” – függ az adott ország kulturális sajátosságaitól </a:t>
            </a:r>
          </a:p>
          <a:p>
            <a:r>
              <a:rPr lang="hu-HU" dirty="0" smtClean="0"/>
              <a:t>Ismeretelméleti alapvetés: a globális gazdaság félperifériájától való függés és KKE szimbolikus alárendeltsége</a:t>
            </a:r>
          </a:p>
          <a:p>
            <a:r>
              <a:rPr lang="hu-HU" dirty="0" smtClean="0"/>
              <a:t>KKE: „elmaradott”, „hátrányos helyzetű”, NYE: „progresszív”</a:t>
            </a:r>
          </a:p>
          <a:p>
            <a:r>
              <a:rPr lang="hu-HU" dirty="0" smtClean="0"/>
              <a:t>Egyik első kutatás a TV-okról KKE-</a:t>
            </a:r>
            <a:r>
              <a:rPr lang="hu-HU" dirty="0" err="1" smtClean="0"/>
              <a:t>ban</a:t>
            </a:r>
            <a:r>
              <a:rPr lang="hu-HU" dirty="0" smtClean="0"/>
              <a:t> (UNDP 2008): </a:t>
            </a:r>
            <a:r>
              <a:rPr lang="hu-HU" dirty="0" err="1" smtClean="0"/>
              <a:t>weberi</a:t>
            </a:r>
            <a:r>
              <a:rPr lang="hu-HU" dirty="0" smtClean="0"/>
              <a:t> „</a:t>
            </a:r>
            <a:r>
              <a:rPr lang="hu-HU" dirty="0" err="1" smtClean="0"/>
              <a:t>idáltipikus</a:t>
            </a:r>
            <a:r>
              <a:rPr lang="hu-HU" dirty="0" smtClean="0"/>
              <a:t>” definíció leegyszerűsített használata KKE-</a:t>
            </a:r>
            <a:r>
              <a:rPr lang="hu-HU" dirty="0" err="1" smtClean="0"/>
              <a:t>ban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835" y="5597754"/>
            <a:ext cx="1084278" cy="10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Konklúzió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Fontos, hogy </a:t>
            </a:r>
            <a:r>
              <a:rPr lang="hu-HU" dirty="0" err="1" smtClean="0"/>
              <a:t>közép-kelet</a:t>
            </a:r>
            <a:r>
              <a:rPr lang="hu-HU" dirty="0" smtClean="0"/>
              <a:t> európai társadalmi vállalkozás kutatókként megtaláljuk a saját „hangunkat” a társadalmi vállalkozás kutatásban </a:t>
            </a:r>
          </a:p>
          <a:p>
            <a:r>
              <a:rPr lang="hu-HU" dirty="0" smtClean="0"/>
              <a:t>Ehhez hasznos lehet: A Globális Észak és Dél között elindult párbeszédre figyelni </a:t>
            </a:r>
            <a:r>
              <a:rPr lang="hu-HU" dirty="0" smtClean="0">
                <a:sym typeface="Wingdings" panose="05000000000000000000" pitchFamily="2" charset="2"/>
              </a:rPr>
              <a:t> ki tud lépni abból az </a:t>
            </a:r>
            <a:r>
              <a:rPr lang="hu-HU" dirty="0" err="1" smtClean="0">
                <a:sym typeface="Wingdings" panose="05000000000000000000" pitchFamily="2" charset="2"/>
              </a:rPr>
              <a:t>episztemológiai</a:t>
            </a:r>
            <a:r>
              <a:rPr lang="hu-HU" dirty="0" smtClean="0">
                <a:sym typeface="Wingdings" panose="05000000000000000000" pitchFamily="2" charset="2"/>
              </a:rPr>
              <a:t> keretből, ami KKE-át „fejletlenként” tételezi fel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835" y="5597754"/>
            <a:ext cx="1084278" cy="10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7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a figyelmet!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Mihaly.melinda@krtk.hu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32" y="4252539"/>
            <a:ext cx="2469536" cy="246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0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</TotalTime>
  <Words>1249</Words>
  <Application>Microsoft Office PowerPoint</Application>
  <PresentationFormat>Szélesvásznú</PresentationFormat>
  <Paragraphs>82</Paragraphs>
  <Slides>10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Office-téma</vt:lpstr>
      <vt:lpstr>  A szociális és szolidáris gazdaság alapfogalmai – közép-kelet európai nézőpontból </vt:lpstr>
      <vt:lpstr>Bemutatkozás </vt:lpstr>
      <vt:lpstr>Nemzetközi konferencia a társadalmi vállalkozásokról – KRTK - BCE </vt:lpstr>
      <vt:lpstr>Az előadás háttere</vt:lpstr>
      <vt:lpstr>Alapfogalmak </vt:lpstr>
      <vt:lpstr>A társadalmi vállalkozások megjelenése KKE-ban és Mo-on </vt:lpstr>
      <vt:lpstr>Társadalmi vállalkozások kutatása KKE-ban</vt:lpstr>
      <vt:lpstr>Konklúzió </vt:lpstr>
      <vt:lpstr>Köszönöm a figyelmet! </vt:lpstr>
      <vt:lpstr>Kapcsolódó kutatási projektek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Periferizáció, politikai elégedetlenség és a szociális és szolidáris gazdaság lehetőségei Közép-Kelet Európában</dc:title>
  <dc:creator>Anonymous</dc:creator>
  <cp:lastModifiedBy>Anonymous</cp:lastModifiedBy>
  <cp:revision>57</cp:revision>
  <dcterms:created xsi:type="dcterms:W3CDTF">2021-12-05T20:30:47Z</dcterms:created>
  <dcterms:modified xsi:type="dcterms:W3CDTF">2021-12-08T23:44:53Z</dcterms:modified>
</cp:coreProperties>
</file>