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57" r:id="rId4"/>
    <p:sldId id="258" r:id="rId5"/>
    <p:sldId id="259" r:id="rId6"/>
    <p:sldId id="264" r:id="rId7"/>
    <p:sldId id="270" r:id="rId8"/>
    <p:sldId id="265" r:id="rId9"/>
    <p:sldId id="266" r:id="rId10"/>
    <p:sldId id="267" r:id="rId11"/>
    <p:sldId id="271" r:id="rId12"/>
    <p:sldId id="268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3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C0765-CA87-444C-AB36-3DE00727FCC4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59A1D-8579-4312-844F-900520CFD9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319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234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24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321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249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59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413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493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903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668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711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167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FB79A-B964-45B7-8D39-AB9D39785786}" type="datetimeFigureOut">
              <a:rPr lang="hu-HU" smtClean="0"/>
              <a:t>2021. 12. 11.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134C5-639C-4523-88F0-EB782F4DB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701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ihaly.Budai@bakermckenzie.com" TargetMode="External"/><Relationship Id="rId2" Type="http://schemas.openxmlformats.org/officeDocument/2006/relationships/hyperlink" Target="mailto:hungler.sara@tk.hu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27512" y="2352645"/>
            <a:ext cx="9736975" cy="2387600"/>
          </a:xfrm>
        </p:spPr>
        <p:txBody>
          <a:bodyPr>
            <a:normAutofit fontScale="90000"/>
          </a:bodyPr>
          <a:lstStyle/>
          <a:p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Szövegbányászat a jogalkalmazás szolgálatában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5131578"/>
            <a:ext cx="9144000" cy="1285847"/>
          </a:xfrm>
        </p:spPr>
        <p:txBody>
          <a:bodyPr>
            <a:normAutofit/>
          </a:bodyPr>
          <a:lstStyle/>
          <a:p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dr. Hungler </a:t>
            </a:r>
            <a:r>
              <a:rPr lang="hu-HU" b="1" smtClean="0">
                <a:latin typeface="Arial" panose="020B0604020202020204" pitchFamily="34" charset="0"/>
                <a:cs typeface="Arial" panose="020B0604020202020204" pitchFamily="34" charset="0"/>
              </a:rPr>
              <a:t>Sára</a:t>
            </a:r>
            <a:r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t>,TK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JTI</a:t>
            </a:r>
          </a:p>
          <a:p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dr. Budai Mihály Egon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, Hegymegi-Barakonyi és Társa</a:t>
            </a:r>
            <a:b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Baker &amp; McKenzie Ügyvédi Iroda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3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191385"/>
            <a:ext cx="10515600" cy="4351338"/>
          </a:xfrm>
        </p:spPr>
        <p:txBody>
          <a:bodyPr>
            <a:noAutofit/>
          </a:bodyPr>
          <a:lstStyle/>
          <a:p>
            <a:pPr marL="358775" lvl="2" indent="-358775" algn="just" defTabSz="449263" fontAlgn="base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b="1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tartalomelemzés </a:t>
            </a:r>
            <a:r>
              <a:rPr lang="hu-HU" sz="3200" b="1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 dogmatikai elemzés</a:t>
            </a:r>
            <a:endParaRPr lang="hu-HU" sz="3200" b="1" dirty="0" smtClean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  <a:p>
            <a:pPr marL="358775" lvl="2" indent="-358775" algn="just" defTabSz="449263" fontAlgn="base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b="1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20 </a:t>
            </a:r>
            <a:r>
              <a:rPr lang="hu-HU" sz="32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ítélet</a:t>
            </a:r>
            <a:r>
              <a:rPr lang="hu-HU" sz="3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, amelyben a Kúria különállóan foglalkozik az uniós munkajoggal</a:t>
            </a:r>
          </a:p>
          <a:p>
            <a:pPr marL="358775" lvl="3" indent="-358775" algn="just" defTabSz="449263" fontAlgn="base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3 </a:t>
            </a:r>
            <a:r>
              <a:rPr lang="hu-HU" sz="3200" b="1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probléma részletes </a:t>
            </a:r>
            <a:r>
              <a:rPr lang="hu-HU" sz="32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vizsgálata</a:t>
            </a:r>
            <a:r>
              <a:rPr lang="hu-HU" sz="3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:</a:t>
            </a:r>
          </a:p>
          <a:p>
            <a:pPr marL="971550" lvl="4" indent="-514350" algn="just" defTabSz="449263" fontAlgn="base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100000"/>
              <a:buFont typeface="+mj-lt"/>
              <a:buAutoNum type="arabicPeriod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kérelemhez kötöttség</a:t>
            </a:r>
          </a:p>
          <a:p>
            <a:pPr marL="971550" lvl="4" indent="-514350" algn="just" defTabSz="449263" fontAlgn="base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100000"/>
              <a:buFont typeface="+mj-lt"/>
              <a:buAutoNum type="arabicPeriod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irányelvek átültetése</a:t>
            </a:r>
          </a:p>
          <a:p>
            <a:pPr marL="971550" lvl="4" indent="-514350" algn="just" defTabSz="449263" fontAlgn="base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100000"/>
              <a:buFont typeface="+mj-lt"/>
              <a:buAutoNum type="arabicPeriod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az Alapjogi Charta alkalmazhatósága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199" y="964276"/>
            <a:ext cx="10699865" cy="726412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Tartalmi-érdemi elemzés</a:t>
            </a: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726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191385"/>
            <a:ext cx="10515600" cy="1654474"/>
          </a:xfrm>
        </p:spPr>
        <p:txBody>
          <a:bodyPr>
            <a:noAutofit/>
          </a:bodyPr>
          <a:lstStyle/>
          <a:p>
            <a:pPr marL="358775" lvl="2" indent="-358775" algn="just" defTabSz="449263" fontAlgn="base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hatalmas mennyiségű nem triviális információ</a:t>
            </a:r>
            <a:endParaRPr lang="hu-HU" sz="32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  <a:p>
            <a:pPr marL="358775" lvl="2" indent="-358775" algn="just" defTabSz="449263" fontAlgn="base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általánosítások megerősítése vagy megcáfolása</a:t>
            </a:r>
          </a:p>
          <a:p>
            <a:pPr marL="358775" lvl="2" indent="-358775" algn="just" defTabSz="449263" fontAlgn="base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gyakorlati haszon a jogkereső közönségnek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199" y="964276"/>
            <a:ext cx="10699865" cy="726412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Miért hasznos a szövegbányászat?</a:t>
            </a: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60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1970116" y="3506726"/>
            <a:ext cx="8229600" cy="7413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sz="4800" b="1" dirty="0" smtClean="0">
                <a:latin typeface="Arial" charset="0"/>
                <a:cs typeface="Arial" charset="0"/>
              </a:rPr>
              <a:t>Köszönjük </a:t>
            </a:r>
            <a:r>
              <a:rPr lang="hu-HU" sz="4800" b="1" dirty="0">
                <a:latin typeface="Arial" charset="0"/>
                <a:cs typeface="Arial" charset="0"/>
              </a:rPr>
              <a:t>a figyelmet!</a:t>
            </a:r>
            <a:endParaRPr lang="hu-HU" sz="4000" b="1" dirty="0">
              <a:latin typeface="Arial" charset="0"/>
              <a:cs typeface="Arial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84520" y="4498192"/>
            <a:ext cx="6000792" cy="1902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defTabSz="449263" fontAlgn="base"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sz="2400" b="1" dirty="0" smtClean="0">
                <a:latin typeface="Arial" charset="0"/>
                <a:cs typeface="Arial" charset="0"/>
              </a:rPr>
              <a:t>dr. Hungler Sára</a:t>
            </a:r>
          </a:p>
          <a:p>
            <a:pPr algn="ctr" defTabSz="449263" fontAlgn="base"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sz="2400" dirty="0" smtClean="0">
                <a:solidFill>
                  <a:srgbClr val="4D4D4D"/>
                </a:solidFill>
                <a:latin typeface="Arial" charset="0"/>
                <a:cs typeface="Arial" charset="0"/>
                <a:hlinkClick r:id="rId2"/>
              </a:rPr>
              <a:t>hungler.sara@tk.hu</a:t>
            </a:r>
            <a:endParaRPr lang="hu-HU" sz="2400" dirty="0" smtClean="0">
              <a:solidFill>
                <a:srgbClr val="4D4D4D"/>
              </a:solidFill>
              <a:latin typeface="Arial" charset="0"/>
              <a:cs typeface="Arial" charset="0"/>
            </a:endParaRPr>
          </a:p>
          <a:p>
            <a:pPr algn="ctr" defTabSz="449263" fontAlgn="base"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sz="2400" b="1" dirty="0" smtClean="0">
                <a:latin typeface="Arial" charset="0"/>
                <a:cs typeface="Arial" charset="0"/>
              </a:rPr>
              <a:t>dr. Budai </a:t>
            </a:r>
            <a:r>
              <a:rPr lang="hu-HU" sz="2400" b="1" dirty="0">
                <a:latin typeface="Arial" charset="0"/>
                <a:cs typeface="Arial" charset="0"/>
              </a:rPr>
              <a:t>Mihály </a:t>
            </a:r>
            <a:r>
              <a:rPr lang="hu-HU" sz="2400" b="1" dirty="0" smtClean="0">
                <a:latin typeface="Arial" charset="0"/>
                <a:cs typeface="Arial" charset="0"/>
              </a:rPr>
              <a:t>Egon</a:t>
            </a:r>
          </a:p>
          <a:p>
            <a:pPr algn="ctr" defTabSz="449263" fontAlgn="base"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sz="2400" dirty="0" smtClean="0">
                <a:solidFill>
                  <a:srgbClr val="4D4D4D"/>
                </a:solidFill>
                <a:latin typeface="Arial" charset="0"/>
                <a:cs typeface="Arial" charset="0"/>
                <a:hlinkClick r:id="rId3"/>
              </a:rPr>
              <a:t>Mihaly.Budai@bakermckenzie.com</a:t>
            </a:r>
            <a:endParaRPr lang="hu-HU" sz="2400" dirty="0">
              <a:solidFill>
                <a:srgbClr val="4D4D4D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6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5051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Alapvetően kiegyensúlyozott folyamat,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de bizonyos társadalmi–gazdasági időszakokban erőteljesebben jelennek meg a jogi konfliktusok régi és új között, és a jogszemlélet is hirtelen és lényegesen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megváltozik (Eörsi, 1975)</a:t>
            </a:r>
          </a:p>
          <a:p>
            <a:pPr lvl="1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mindennapos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aktív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adaptáció: észrevétlen folyamat</a:t>
            </a:r>
          </a:p>
          <a:p>
            <a:pPr lvl="1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korszakváltásos adaptáció: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jog hagyományos megoldásai már nem nyújtanak minden új társadalmi-gazdasági innovációra jogi biztonságot, és a bírói gyakorlat sem áll még készen a joghézagok gyakorlatias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kitöltésére</a:t>
            </a:r>
          </a:p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emberi döntésekre alapított jogi döntéshozatali folyamatokat a megfontolt, méltányos igazságkeresés és érdekmérlegelés jellemezte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Digitális kihívások: felgyorsuló folyamatok</a:t>
            </a:r>
          </a:p>
          <a:p>
            <a:pPr lvl="1"/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mesterséges intelligencia, az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IoT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és a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big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korában a szakértői bizonyítás jelentősége nő, a társadalmi viszonyok egyre bonyolultabbá válnak, </a:t>
            </a:r>
          </a:p>
          <a:p>
            <a:pPr lvl="1"/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Az igazságszolgáltatásban a peres és hatósági eljárások tárgyi és szerkezeti összetétele jelentősen megváltozott (Németh, 2020)</a:t>
            </a:r>
          </a:p>
          <a:p>
            <a:pPr lvl="1"/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199" y="964276"/>
            <a:ext cx="10699865" cy="726412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jog aktív adaptációja</a:t>
            </a: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7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796132" y="1676053"/>
            <a:ext cx="5332412" cy="823912"/>
          </a:xfrm>
        </p:spPr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Bíróságok ügyforgalmi statisztikája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8989796"/>
              </p:ext>
            </p:extLst>
          </p:nvPr>
        </p:nvGraphicFramePr>
        <p:xfrm>
          <a:off x="839788" y="2505073"/>
          <a:ext cx="5245100" cy="3529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9415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Elsőfokon</a:t>
                      </a:r>
                      <a:r>
                        <a:rPr lang="hu-H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befejezett ügyek száma</a:t>
                      </a:r>
                      <a:endParaRPr lang="hu-H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Peres</a:t>
                      </a:r>
                      <a:endParaRPr lang="hu-H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Nemperes</a:t>
                      </a:r>
                      <a:endParaRPr lang="hu-H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Összesen</a:t>
                      </a:r>
                      <a:endParaRPr lang="hu-H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AE13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8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u-HU" sz="20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2006*</a:t>
                      </a:r>
                      <a:endParaRPr lang="hu-HU" sz="20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u-HU" sz="20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36 931</a:t>
                      </a:r>
                      <a:endParaRPr lang="hu-HU" sz="20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u-HU" sz="20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26 844</a:t>
                      </a:r>
                      <a:endParaRPr lang="hu-HU" sz="20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u-HU" sz="20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63 775</a:t>
                      </a:r>
                      <a:endParaRPr lang="hu-HU" sz="20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2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u-HU" sz="20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hu-HU" sz="20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hu-H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284 129</a:t>
                      </a:r>
                    </a:p>
                  </a:txBody>
                  <a:tcPr marL="4744" marR="4744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550 335</a:t>
                      </a: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834 464</a:t>
                      </a: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42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hu-HU" sz="20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hu-HU" sz="20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187 143</a:t>
                      </a:r>
                    </a:p>
                  </a:txBody>
                  <a:tcPr marL="4744" marR="4744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445 548</a:t>
                      </a: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632 691</a:t>
                      </a:r>
                    </a:p>
                  </a:txBody>
                  <a:tcPr marL="45538" marR="45538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Szöveg hely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Kutatási cél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Laikus jogkeresők segítése abban, hogy jobban meg tudják ítélni, hogy érdemes-e peres úton érvényesíteni az igényeiket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Perek számának csökkentése -  a bíróságok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tehermentesítése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199" y="964276"/>
            <a:ext cx="10699865" cy="726412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Társadalmi innováció és ítéletelemzés</a:t>
            </a: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54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 helye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Big </a:t>
            </a:r>
            <a:r>
              <a:rPr lang="hu-H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jogtudományi felhasználása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artalom helye 8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D,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Langford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M (2017)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Trumping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? An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perspective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legitimacy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investment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treaty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arbitration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J World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Invest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Trade 18(1):14–61, 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Holá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B,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Bijleveld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C,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Smeulers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 (2012)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Consistency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sentencing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: ICTY and ICTR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Criminol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9(5):539–552, 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Tarissan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F,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Nollez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-Goldbach R (2014) The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criminal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In: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Iscs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2013: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Interdisciplinary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symposium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Springer, pp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255–264,</a:t>
            </a:r>
          </a:p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Lindholm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J,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Derlén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M (2012) The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Justice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Ankara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exploring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Europarättslig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tidskrift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3:462–481. 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Christensen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ML,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Olsen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HP,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Tarissan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F (2016)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quantitative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: an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ECtHR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Proc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JURIX 2016:53–62</a:t>
            </a:r>
          </a:p>
        </p:txBody>
      </p:sp>
      <p:sp>
        <p:nvSpPr>
          <p:cNvPr id="10" name="Szöveg helye 9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1600" cy="823912"/>
          </a:xfrm>
        </p:spPr>
        <p:txBody>
          <a:bodyPr/>
          <a:lstStyle/>
          <a:p>
            <a:pPr algn="ctr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Ítéletek feldolgozása gépi tanulás segítségével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artalom helye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McIntosh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W,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Lin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J,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Cates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C (2007)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Recounting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courts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Applying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automated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analy-sis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enhance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J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Empir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Leg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Stud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4(4):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1007–1039,</a:t>
            </a:r>
          </a:p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Ashley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KD,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Brüninghaus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S (2009)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Automatically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classifying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texts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predicting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Artif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Intell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Law 17(2):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125–165;</a:t>
            </a:r>
          </a:p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Katz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DM (2012)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Quantitative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prediction-or-how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learned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stop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worrying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and start preparing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data-driven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Emory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Law J 62:909</a:t>
            </a:r>
          </a:p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38199" y="964276"/>
            <a:ext cx="10699865" cy="726412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 és a jog kapcsolata</a:t>
            </a: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76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rtalom helye 7"/>
          <p:cNvSpPr>
            <a:spLocks noGrp="1"/>
          </p:cNvSpPr>
          <p:nvPr>
            <p:ph sz="half" idx="1"/>
          </p:nvPr>
        </p:nvSpPr>
        <p:spPr>
          <a:xfrm>
            <a:off x="582168" y="1581230"/>
            <a:ext cx="5181600" cy="4351338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beszélt nyelv elemzéséhez használt módszerek felhasználása EJEB ítéletek elemzéséhez az ítéletek kimenetelének automatikus „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megjósolásához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9 EJEE cikk elemzése</a:t>
            </a:r>
          </a:p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75%-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megbízhatóság a jogsértés megállapításában</a:t>
            </a:r>
          </a:p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58%-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megbízhatóság a „jóslásban”</a:t>
            </a:r>
          </a:p>
          <a:p>
            <a:pPr marL="0" indent="0"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Masha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Medvedeva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, Michel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Vols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Martijn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Wieling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machine learning to predict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European Court of Human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Artificial Intelligence and Law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(2020) 28:237–266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768" y="1823366"/>
            <a:ext cx="5856601" cy="386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06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964276"/>
            <a:ext cx="10699865" cy="726412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Szövegbányászat: egy konkrét példa</a:t>
            </a: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211185"/>
            <a:ext cx="10515600" cy="3059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Kérdés: Milyen szerepet játszik a Kúria az európai uniós munkajog érvényesülésében?</a:t>
            </a:r>
          </a:p>
          <a:p>
            <a:pPr marL="0" indent="0">
              <a:buNone/>
            </a:pPr>
            <a:endParaRPr lang="hu-HU" sz="3200" dirty="0">
              <a:solidFill>
                <a:srgbClr val="AE132A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hu-HU" sz="3200" dirty="0" smtClean="0">
                <a:solidFill>
                  <a:srgbClr val="AE132A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Módszertani kérdés: a nagy esetszámú, teljeskörű elemzés igénye  hogyan kaphatunk megbízható képet az uniós jog bírói recepciójáról?</a:t>
            </a:r>
            <a:endParaRPr lang="hu-HU" sz="3200" dirty="0">
              <a:solidFill>
                <a:srgbClr val="AE132A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1614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187703"/>
            <a:ext cx="10515600" cy="3678525"/>
          </a:xfrm>
        </p:spPr>
        <p:txBody>
          <a:bodyPr>
            <a:noAutofit/>
          </a:bodyPr>
          <a:lstStyle/>
          <a:p>
            <a:pPr marL="336550" lvl="2" indent="-33655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Kúria”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Közigazgatási és Munkaügyi</a:t>
            </a:r>
            <a:endParaRPr lang="hu-HU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lvl="2" indent="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buNone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Kollégium  Munkaügyi 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Szakág</a:t>
            </a:r>
            <a:endParaRPr lang="hu-HU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6550" lvl="2" indent="-33655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urópai</a:t>
            </a:r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uniós munkajog”: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3" indent="-45720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buFont typeface="Arial" panose="020B0604020202020204" pitchFamily="34" charset="0"/>
              <a:buChar char="○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kiterjesztő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értelmezés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szerepe</a:t>
            </a:r>
          </a:p>
          <a:p>
            <a:pPr marL="336550" lvl="2" indent="-33655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„érvényesülés”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közvetlen utalás</a:t>
            </a:r>
          </a:p>
          <a:p>
            <a:pPr marL="793750" lvl="3" indent="-33655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nem </a:t>
            </a:r>
            <a:r>
              <a:rPr lang="hu-HU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átültetett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uniós </a:t>
            </a:r>
            <a:r>
              <a:rPr lang="hu-H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munkajog</a:t>
            </a:r>
          </a:p>
          <a:p>
            <a:pPr marL="336550" lvl="3" indent="-33655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tabLst>
                <a:tab pos="336550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2013. január 1. - 2017. december 31.</a:t>
            </a:r>
            <a:endParaRPr lang="hu-HU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750" lvl="3" indent="-33655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hu-HU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8410254" y="2275128"/>
            <a:ext cx="532015" cy="3591099"/>
          </a:xfrm>
          <a:prstGeom prst="rightBrace">
            <a:avLst>
              <a:gd name="adj1" fmla="val 5833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extBox 5"/>
          <p:cNvSpPr txBox="1"/>
          <p:nvPr/>
        </p:nvSpPr>
        <p:spPr>
          <a:xfrm>
            <a:off x="9065846" y="3778289"/>
            <a:ext cx="2164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1533 ítélet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199" y="964276"/>
            <a:ext cx="10699865" cy="726412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Elemzési keretek</a:t>
            </a: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61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224636"/>
            <a:ext cx="10515600" cy="3777153"/>
          </a:xfrm>
        </p:spPr>
        <p:txBody>
          <a:bodyPr>
            <a:noAutofit/>
          </a:bodyPr>
          <a:lstStyle/>
          <a:p>
            <a:pPr marL="358775" lvl="2" indent="-33655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oldalnyi szöveg, 1533 határozat elemzése számítógép segítségével</a:t>
            </a:r>
          </a:p>
          <a:p>
            <a:pPr marL="358775" lvl="2" indent="-33655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hazai jogtudományi előzmény</a:t>
            </a:r>
          </a:p>
          <a:p>
            <a:pPr marL="358775" lvl="2" indent="-33655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saját 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a Python 3.7.1-ben</a:t>
            </a:r>
          </a:p>
          <a:p>
            <a:pPr marL="936625" lvl="3" indent="-457200" algn="just">
              <a:lnSpc>
                <a:spcPct val="105000"/>
              </a:lnSpc>
              <a:spcBef>
                <a:spcPts val="0"/>
              </a:spcBef>
              <a:buClr>
                <a:srgbClr val="4D4D4D"/>
              </a:buClr>
              <a:buFont typeface="Arial" panose="020B0604020202020204" pitchFamily="34" charset="0"/>
              <a:buChar char="○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hu-HU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Hogyan?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szózsák-modell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199" y="964276"/>
            <a:ext cx="10699865" cy="726412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Szövegbányászat (1.)</a:t>
            </a: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510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EE9DA6-2511-4741-AF31-12FA70021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618940"/>
              </p:ext>
            </p:extLst>
          </p:nvPr>
        </p:nvGraphicFramePr>
        <p:xfrm>
          <a:off x="1007764" y="3027700"/>
          <a:ext cx="10360734" cy="18405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461">
                  <a:extLst>
                    <a:ext uri="{9D8B030D-6E8A-4147-A177-3AD203B41FA5}">
                      <a16:colId xmlns:a16="http://schemas.microsoft.com/office/drawing/2014/main" val="613926178"/>
                    </a:ext>
                  </a:extLst>
                </a:gridCol>
                <a:gridCol w="1438991">
                  <a:extLst>
                    <a:ext uri="{9D8B030D-6E8A-4147-A177-3AD203B41FA5}">
                      <a16:colId xmlns:a16="http://schemas.microsoft.com/office/drawing/2014/main" val="254380083"/>
                    </a:ext>
                  </a:extLst>
                </a:gridCol>
                <a:gridCol w="1055261">
                  <a:extLst>
                    <a:ext uri="{9D8B030D-6E8A-4147-A177-3AD203B41FA5}">
                      <a16:colId xmlns:a16="http://schemas.microsoft.com/office/drawing/2014/main" val="854307264"/>
                    </a:ext>
                  </a:extLst>
                </a:gridCol>
                <a:gridCol w="1617074">
                  <a:extLst>
                    <a:ext uri="{9D8B030D-6E8A-4147-A177-3AD203B41FA5}">
                      <a16:colId xmlns:a16="http://schemas.microsoft.com/office/drawing/2014/main" val="230508528"/>
                    </a:ext>
                  </a:extLst>
                </a:gridCol>
                <a:gridCol w="1356842">
                  <a:extLst>
                    <a:ext uri="{9D8B030D-6E8A-4147-A177-3AD203B41FA5}">
                      <a16:colId xmlns:a16="http://schemas.microsoft.com/office/drawing/2014/main" val="3297638578"/>
                    </a:ext>
                  </a:extLst>
                </a:gridCol>
                <a:gridCol w="863395">
                  <a:extLst>
                    <a:ext uri="{9D8B030D-6E8A-4147-A177-3AD203B41FA5}">
                      <a16:colId xmlns:a16="http://schemas.microsoft.com/office/drawing/2014/main" val="3256275402"/>
                    </a:ext>
                  </a:extLst>
                </a:gridCol>
                <a:gridCol w="1534923">
                  <a:extLst>
                    <a:ext uri="{9D8B030D-6E8A-4147-A177-3AD203B41FA5}">
                      <a16:colId xmlns:a16="http://schemas.microsoft.com/office/drawing/2014/main" val="316598661"/>
                    </a:ext>
                  </a:extLst>
                </a:gridCol>
                <a:gridCol w="1726787">
                  <a:extLst>
                    <a:ext uri="{9D8B030D-6E8A-4147-A177-3AD203B41FA5}">
                      <a16:colId xmlns:a16="http://schemas.microsoft.com/office/drawing/2014/main" val="404848497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/EK</a:t>
                      </a:r>
                      <a:endParaRPr lang="hu-HU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Európai Unió</a:t>
                      </a:r>
                      <a:endParaRPr lang="hu-HU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/EGK</a:t>
                      </a:r>
                      <a:endParaRPr lang="hu-HU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Európai Unió Bírósága</a:t>
                      </a:r>
                    </a:p>
                  </a:txBody>
                  <a:tcPr marL="68580" marR="68580" marT="0" marB="0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Alapjogi Charta</a:t>
                      </a:r>
                    </a:p>
                  </a:txBody>
                  <a:tcPr marL="68580" marR="68580" marT="0" marB="0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/EU</a:t>
                      </a:r>
                      <a:endParaRPr lang="hu-HU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közvetett hatály</a:t>
                      </a:r>
                      <a:endParaRPr lang="hu-HU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E132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közvetlen hatály</a:t>
                      </a:r>
                      <a:endParaRPr lang="hu-HU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E13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574809"/>
                  </a:ext>
                </a:extLst>
              </a:tr>
              <a:tr h="74328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330841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293587"/>
            <a:ext cx="395791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Eredmények:</a:t>
            </a:r>
          </a:p>
          <a:p>
            <a:pPr marL="0" indent="0">
              <a:buNone/>
            </a:pPr>
            <a:endParaRPr lang="hu-H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Összesen: 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 ítélet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38199" y="964276"/>
            <a:ext cx="10699865" cy="726412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Szövegbányászat (2.)</a:t>
            </a: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47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756</Words>
  <Application>Microsoft Office PowerPoint</Application>
  <PresentationFormat>Szélesvásznú</PresentationFormat>
  <Paragraphs>106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Office-téma</vt:lpstr>
      <vt:lpstr>Szövegbányászat a jogalkalmazás szolgálatában</vt:lpstr>
      <vt:lpstr>A jog aktív adaptációja</vt:lpstr>
      <vt:lpstr>Társadalmi innováció és ítéletelemzés</vt:lpstr>
      <vt:lpstr>MI és a jog kapcsolata</vt:lpstr>
      <vt:lpstr>PowerPoint-bemutató</vt:lpstr>
      <vt:lpstr>Szövegbányászat: egy konkrét példa</vt:lpstr>
      <vt:lpstr>1. Elemzési keretek</vt:lpstr>
      <vt:lpstr>2. Szövegbányászat (1.)</vt:lpstr>
      <vt:lpstr>2. Szövegbányászat (2.)</vt:lpstr>
      <vt:lpstr>3. Tartalmi-érdemi elemzés</vt:lpstr>
      <vt:lpstr>Miért hasznos a szövegbányászat?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Gépi tanulás az ítéletelemzésben</dc:title>
  <dc:creator>Dr. Hungler Sára</dc:creator>
  <cp:lastModifiedBy>Dr. Hungler Sára</cp:lastModifiedBy>
  <cp:revision>28</cp:revision>
  <dcterms:created xsi:type="dcterms:W3CDTF">2021-06-19T08:31:14Z</dcterms:created>
  <dcterms:modified xsi:type="dcterms:W3CDTF">2021-12-11T21:15:16Z</dcterms:modified>
</cp:coreProperties>
</file>